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xml" ContentType="application/vnd.openxmlformats-officedocument.presentationml.tags+xml"/>
  <Override PartName="/ppt/notesSlides/notesSlide39.xml" ContentType="application/vnd.openxmlformats-officedocument.presentationml.notesSlide+xml"/>
  <Override PartName="/ppt/tags/tag4.xml" ContentType="application/vnd.openxmlformats-officedocument.presentationml.tags+xml"/>
  <Override PartName="/ppt/notesSlides/notesSlide40.xml" ContentType="application/vnd.openxmlformats-officedocument.presentationml.notesSlide+xml"/>
  <Override PartName="/ppt/tags/tag5.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2"/>
  </p:sldMasterIdLst>
  <p:notesMasterIdLst>
    <p:notesMasterId r:id="rId52"/>
  </p:notesMasterIdLst>
  <p:handoutMasterIdLst>
    <p:handoutMasterId r:id="rId53"/>
  </p:handoutMasterIdLst>
  <p:sldIdLst>
    <p:sldId id="256" r:id="rId3"/>
    <p:sldId id="314" r:id="rId4"/>
    <p:sldId id="315" r:id="rId5"/>
    <p:sldId id="311" r:id="rId6"/>
    <p:sldId id="312" r:id="rId7"/>
    <p:sldId id="313" r:id="rId8"/>
    <p:sldId id="257" r:id="rId9"/>
    <p:sldId id="258" r:id="rId10"/>
    <p:sldId id="259" r:id="rId11"/>
    <p:sldId id="320" r:id="rId12"/>
    <p:sldId id="260" r:id="rId13"/>
    <p:sldId id="264" r:id="rId14"/>
    <p:sldId id="263" r:id="rId15"/>
    <p:sldId id="265" r:id="rId16"/>
    <p:sldId id="267" r:id="rId17"/>
    <p:sldId id="305" r:id="rId18"/>
    <p:sldId id="306" r:id="rId19"/>
    <p:sldId id="307" r:id="rId20"/>
    <p:sldId id="308" r:id="rId21"/>
    <p:sldId id="276" r:id="rId22"/>
    <p:sldId id="261" r:id="rId23"/>
    <p:sldId id="268" r:id="rId24"/>
    <p:sldId id="269" r:id="rId25"/>
    <p:sldId id="316" r:id="rId26"/>
    <p:sldId id="277" r:id="rId27"/>
    <p:sldId id="278" r:id="rId28"/>
    <p:sldId id="280" r:id="rId29"/>
    <p:sldId id="281" r:id="rId30"/>
    <p:sldId id="285" r:id="rId31"/>
    <p:sldId id="283" r:id="rId32"/>
    <p:sldId id="288" r:id="rId33"/>
    <p:sldId id="284" r:id="rId34"/>
    <p:sldId id="290" r:id="rId35"/>
    <p:sldId id="289" r:id="rId36"/>
    <p:sldId id="282" r:id="rId37"/>
    <p:sldId id="291" r:id="rId38"/>
    <p:sldId id="292" r:id="rId39"/>
    <p:sldId id="300" r:id="rId40"/>
    <p:sldId id="317" r:id="rId41"/>
    <p:sldId id="271" r:id="rId42"/>
    <p:sldId id="301" r:id="rId43"/>
    <p:sldId id="319" r:id="rId44"/>
    <p:sldId id="293" r:id="rId45"/>
    <p:sldId id="298" r:id="rId46"/>
    <p:sldId id="297" r:id="rId47"/>
    <p:sldId id="299" r:id="rId48"/>
    <p:sldId id="294" r:id="rId49"/>
    <p:sldId id="296" r:id="rId50"/>
    <p:sldId id="32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FA68"/>
    <a:srgbClr val="448B91"/>
    <a:srgbClr val="F7743C"/>
    <a:srgbClr val="DDC855"/>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66745" autoAdjust="0"/>
  </p:normalViewPr>
  <p:slideViewPr>
    <p:cSldViewPr snapToGrid="0">
      <p:cViewPr>
        <p:scale>
          <a:sx n="75" d="100"/>
          <a:sy n="75" d="100"/>
        </p:scale>
        <p:origin x="2088" y="8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4/19/2022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Hardware &amp; software evolution kai specifications</a:t>
            </a:r>
          </a:p>
          <a:p>
            <a:pPr marL="228600" indent="-228600">
              <a:buAutoNum type="arabicParenR"/>
            </a:pPr>
            <a:endParaRPr lang="en-US" dirty="0"/>
          </a:p>
          <a:p>
            <a:r>
              <a:rPr lang="en-US" dirty="0"/>
              <a:t>2) 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a:p>
            <a:endParaRPr lang="en-US" dirty="0"/>
          </a:p>
          <a:p>
            <a:r>
              <a:rPr lang="en-US" dirty="0"/>
              <a:t>3)80s mall center to concept (part of it) </a:t>
            </a:r>
            <a:r>
              <a:rPr lang="en-US" dirty="0" err="1"/>
              <a:t>itan</a:t>
            </a:r>
            <a:r>
              <a:rPr lang="en-US" dirty="0"/>
              <a:t> </a:t>
            </a:r>
            <a:r>
              <a:rPr lang="en-US" dirty="0" err="1"/>
              <a:t>hdh</a:t>
            </a:r>
            <a:r>
              <a:rPr lang="en-US" dirty="0"/>
              <a:t> </a:t>
            </a:r>
            <a:r>
              <a:rPr lang="en-US" dirty="0" err="1"/>
              <a:t>edw</a:t>
            </a:r>
            <a:r>
              <a:rPr lang="en-US" dirty="0"/>
              <a:t>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a:t>
            </a:r>
          </a:p>
          <a:p>
            <a:r>
              <a:rPr lang="en-US" dirty="0" err="1"/>
              <a:t>Polla</a:t>
            </a:r>
            <a:r>
              <a:rPr lang="en-US" dirty="0"/>
              <a:t> games me interactivity </a:t>
            </a:r>
            <a:r>
              <a:rPr lang="en-US" dirty="0" err="1"/>
              <a:t>hdh</a:t>
            </a:r>
            <a:r>
              <a:rPr lang="en-US" dirty="0"/>
              <a:t> </a:t>
            </a:r>
            <a:r>
              <a:rPr lang="en-US" dirty="0" err="1"/>
              <a:t>olopoiousan</a:t>
            </a:r>
            <a:r>
              <a:rPr lang="en-US" dirty="0"/>
              <a:t> part of metaverse </a:t>
            </a:r>
            <a:r>
              <a:rPr lang="en-US" dirty="0" err="1"/>
              <a:t>alla</a:t>
            </a:r>
            <a:r>
              <a:rPr lang="en-US" dirty="0"/>
              <a:t> </a:t>
            </a:r>
            <a:r>
              <a:rPr lang="en-US" dirty="0" err="1"/>
              <a:t>loipi</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a:t>
            </a:r>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episis</a:t>
            </a:r>
            <a:r>
              <a:rPr lang="en-US" dirty="0"/>
              <a:t>) </a:t>
            </a:r>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flow of gaming simulation evolution </a:t>
            </a:r>
            <a:r>
              <a:rPr lang="en-US" dirty="0" err="1"/>
              <a:t>iparxi</a:t>
            </a:r>
            <a:r>
              <a:rPr lang="en-US" dirty="0"/>
              <a:t> I </a:t>
            </a:r>
            <a:r>
              <a:rPr lang="en-US" dirty="0" err="1"/>
              <a:t>akolouthia</a:t>
            </a:r>
            <a:r>
              <a:rPr lang="en-US" dirty="0"/>
              <a:t> hardware me ta </a:t>
            </a:r>
            <a:r>
              <a:rPr lang="en-US" dirty="0" err="1"/>
              <a:t>antoistoixa</a:t>
            </a:r>
            <a:r>
              <a:rPr lang="en-US" dirty="0"/>
              <a:t> </a:t>
            </a:r>
            <a:r>
              <a:rPr lang="en-US" dirty="0" err="1"/>
              <a:t>softwares</a:t>
            </a:r>
            <a:endParaRPr lang="en-US" dirty="0"/>
          </a:p>
          <a:p>
            <a:endParaRPr lang="en-US" dirty="0"/>
          </a:p>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xristi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 </a:t>
            </a:r>
            <a:r>
              <a:rPr lang="en-US" dirty="0" err="1"/>
              <a:t>ecosystimata</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paratiroume</a:t>
            </a:r>
            <a:r>
              <a:rPr lang="en-US" dirty="0"/>
              <a:t> </a:t>
            </a:r>
            <a:r>
              <a:rPr lang="en-US" dirty="0" err="1"/>
              <a:t>pws</a:t>
            </a:r>
            <a:r>
              <a:rPr lang="en-US" dirty="0"/>
              <a:t> </a:t>
            </a:r>
            <a:r>
              <a:rPr lang="en-US" dirty="0" err="1"/>
              <a:t>allilosindeontai</a:t>
            </a:r>
            <a:r>
              <a:rPr lang="en-US" dirty="0"/>
              <a:t> </a:t>
            </a:r>
            <a:r>
              <a:rPr lang="en-US" dirty="0" err="1"/>
              <a:t>istorika</a:t>
            </a:r>
            <a:r>
              <a:rPr lang="en-US" dirty="0"/>
              <a:t> </a:t>
            </a:r>
            <a:r>
              <a:rPr lang="en-US" dirty="0" err="1"/>
              <a:t>metaksi</a:t>
            </a:r>
            <a:r>
              <a:rPr lang="en-US" dirty="0"/>
              <a:t> </a:t>
            </a:r>
            <a:r>
              <a:rPr lang="en-US" dirty="0" err="1"/>
              <a:t>tous</a:t>
            </a:r>
            <a:r>
              <a:rPr lang="en-US" dirty="0"/>
              <a:t> kai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a:t>
            </a:r>
          </a:p>
          <a:p>
            <a:r>
              <a:rPr lang="en-US" dirty="0"/>
              <a:t>No motion </a:t>
            </a:r>
            <a:r>
              <a:rPr lang="en-US" dirty="0" err="1"/>
              <a:t>sickeness</a:t>
            </a:r>
            <a:r>
              <a:rPr lang="en-US" dirty="0"/>
              <a:t> </a:t>
            </a:r>
            <a:r>
              <a:rPr lang="en-US" dirty="0" err="1"/>
              <a:t>gia</a:t>
            </a:r>
            <a:r>
              <a:rPr lang="en-US" dirty="0"/>
              <a:t> VR/MR</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33107238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dirty="0"/>
              <a:t>(change slide before say) </a:t>
            </a:r>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Markou Mixail</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13883012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a:t>Polygon </a:t>
            </a:r>
            <a:r>
              <a:rPr lang="en-US" dirty="0" err="1"/>
              <a:t>ine</a:t>
            </a:r>
            <a:r>
              <a:rPr lang="en-US" dirty="0"/>
              <a:t> </a:t>
            </a:r>
            <a:r>
              <a:rPr lang="en-US" dirty="0" err="1"/>
              <a:t>opoidipote</a:t>
            </a:r>
            <a:r>
              <a:rPr lang="en-US" dirty="0"/>
              <a:t> Face me 3 edges h </a:t>
            </a:r>
            <a:r>
              <a:rPr lang="en-US" dirty="0" err="1"/>
              <a:t>parapanw</a:t>
            </a:r>
            <a:endParaRPr lang="en-US" dirty="0"/>
          </a:p>
          <a:p>
            <a:r>
              <a:rPr lang="en-US" dirty="0"/>
              <a:t>Stin </a:t>
            </a:r>
            <a:r>
              <a:rPr lang="en-US" dirty="0" err="1"/>
              <a:t>parapanw</a:t>
            </a:r>
            <a:r>
              <a:rPr lang="en-US" dirty="0"/>
              <a:t> ikona </a:t>
            </a:r>
            <a:r>
              <a:rPr lang="en-US" dirty="0" err="1"/>
              <a:t>ena</a:t>
            </a:r>
            <a:r>
              <a:rPr lang="en-US" dirty="0"/>
              <a:t> </a:t>
            </a:r>
            <a:r>
              <a:rPr lang="en-US" dirty="0" err="1"/>
              <a:t>tetragwnaki</a:t>
            </a:r>
            <a:r>
              <a:rPr lang="en-US" dirty="0"/>
              <a:t> ama </a:t>
            </a:r>
            <a:r>
              <a:rPr lang="en-US" dirty="0" err="1"/>
              <a:t>tilixti</a:t>
            </a:r>
            <a:r>
              <a:rPr lang="en-US" dirty="0"/>
              <a:t> </a:t>
            </a:r>
            <a:r>
              <a:rPr lang="en-US" dirty="0" err="1"/>
              <a:t>panw</a:t>
            </a:r>
            <a:r>
              <a:rPr lang="en-US" dirty="0"/>
              <a:t> stin </a:t>
            </a:r>
            <a:r>
              <a:rPr lang="en-US" dirty="0" err="1"/>
              <a:t>mpala</a:t>
            </a:r>
            <a:r>
              <a:rPr lang="en-US" dirty="0"/>
              <a:t> </a:t>
            </a:r>
            <a:r>
              <a:rPr lang="en-US" dirty="0" err="1"/>
              <a:t>dimiourgi</a:t>
            </a:r>
            <a:r>
              <a:rPr lang="en-US" dirty="0"/>
              <a:t> </a:t>
            </a:r>
            <a:r>
              <a:rPr lang="en-US" dirty="0" err="1"/>
              <a:t>ena</a:t>
            </a:r>
            <a:r>
              <a:rPr lang="en-US" dirty="0"/>
              <a:t> face kai </a:t>
            </a:r>
            <a:r>
              <a:rPr lang="en-US" dirty="0" err="1"/>
              <a:t>sto</a:t>
            </a:r>
            <a:r>
              <a:rPr lang="en-US" dirty="0"/>
              <a:t> </a:t>
            </a:r>
            <a:r>
              <a:rPr lang="en-US" dirty="0" err="1"/>
              <a:t>sigkekrimeno</a:t>
            </a:r>
            <a:r>
              <a:rPr lang="en-US" dirty="0"/>
              <a:t> </a:t>
            </a:r>
            <a:r>
              <a:rPr lang="en-US" dirty="0" err="1"/>
              <a:t>paradigma</a:t>
            </a:r>
            <a:r>
              <a:rPr lang="en-US" dirty="0"/>
              <a:t> auto </a:t>
            </a:r>
            <a:r>
              <a:rPr lang="en-US" dirty="0" err="1"/>
              <a:t>tha</a:t>
            </a:r>
            <a:r>
              <a:rPr lang="en-US" dirty="0"/>
              <a:t> </a:t>
            </a:r>
            <a:r>
              <a:rPr lang="en-US" dirty="0" err="1"/>
              <a:t>onomazotan</a:t>
            </a:r>
            <a:r>
              <a:rPr lang="en-US" dirty="0"/>
              <a:t> </a:t>
            </a:r>
            <a:r>
              <a:rPr lang="en-US" dirty="0" err="1"/>
              <a:t>uv</a:t>
            </a:r>
            <a:r>
              <a:rPr lang="en-US" dirty="0"/>
              <a:t> wrapping texture coordinates (</a:t>
            </a:r>
            <a:r>
              <a:rPr lang="en-US" dirty="0" err="1"/>
              <a:t>asxeto</a:t>
            </a:r>
            <a:r>
              <a:rPr lang="en-US" dirty="0"/>
              <a:t> </a:t>
            </a:r>
            <a:r>
              <a:rPr lang="en-US" dirty="0" err="1"/>
              <a:t>ligo</a:t>
            </a:r>
            <a:r>
              <a:rPr lang="en-US" dirty="0"/>
              <a:t> me to polygon) </a:t>
            </a:r>
            <a:r>
              <a:rPr lang="en-US" dirty="0" err="1"/>
              <a:t>alla</a:t>
            </a:r>
            <a:r>
              <a:rPr lang="en-US" dirty="0"/>
              <a:t> </a:t>
            </a:r>
            <a:r>
              <a:rPr lang="en-US" dirty="0" err="1"/>
              <a:t>tairiazi</a:t>
            </a:r>
            <a:r>
              <a:rPr lang="en-US" dirty="0"/>
              <a:t> </a:t>
            </a:r>
            <a:r>
              <a:rPr lang="en-US" dirty="0" err="1"/>
              <a:t>edw</a:t>
            </a:r>
            <a:r>
              <a:rPr lang="en-US" dirty="0"/>
              <a:t> </a:t>
            </a:r>
            <a:r>
              <a:rPr lang="en-US" dirty="0" err="1"/>
              <a:t>san</a:t>
            </a:r>
            <a:r>
              <a:rPr lang="en-US" dirty="0"/>
              <a:t> </a:t>
            </a:r>
            <a:r>
              <a:rPr lang="en-US" dirty="0" err="1"/>
              <a:t>paradigma</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1990 ray cast</a:t>
            </a:r>
          </a:p>
          <a:p>
            <a:endParaRPr lang="en-US" dirty="0"/>
          </a:p>
          <a:p>
            <a:r>
              <a:rPr lang="en-US" sz="1800" dirty="0">
                <a:effectLst/>
                <a:latin typeface="Arial" panose="020B0604020202020204" pitchFamily="34" charset="0"/>
                <a:ea typeface="Calibri" panose="020F0502020204030204" pitchFamily="34" charset="0"/>
              </a:rPr>
              <a:t>Palia </a:t>
            </a:r>
            <a:r>
              <a:rPr lang="en-US" sz="1800" dirty="0" err="1">
                <a:effectLst/>
                <a:latin typeface="Arial" panose="020B0604020202020204" pitchFamily="34" charset="0"/>
                <a:ea typeface="Calibri" panose="020F0502020204030204" pitchFamily="34" charset="0"/>
              </a:rPr>
              <a:t>paixnidia</a:t>
            </a:r>
            <a:r>
              <a:rPr lang="en-US" sz="1800" dirty="0">
                <a:effectLst/>
                <a:latin typeface="Arial" panose="020B0604020202020204" pitchFamily="34" charset="0"/>
                <a:ea typeface="Calibri" panose="020F0502020204030204" pitchFamily="34" charset="0"/>
              </a:rPr>
              <a:t> epoxies 1990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 </a:t>
            </a:r>
            <a:r>
              <a:rPr lang="en-US" dirty="0" err="1"/>
              <a:t>ekei</a:t>
            </a:r>
            <a:r>
              <a:rPr lang="en-US" dirty="0"/>
              <a:t> </a:t>
            </a:r>
            <a:r>
              <a:rPr lang="en-US" dirty="0" err="1"/>
              <a:t>edw</a:t>
            </a:r>
            <a:r>
              <a:rPr lang="en-US" dirty="0"/>
              <a:t> (proigoumeno </a:t>
            </a:r>
            <a:r>
              <a:rPr lang="en-US" dirty="0" err="1"/>
              <a:t>eikona</a:t>
            </a:r>
            <a:r>
              <a:rPr lang="en-US" dirty="0"/>
              <a:t> se </a:t>
            </a:r>
            <a:r>
              <a:rPr lang="en-US" dirty="0" err="1"/>
              <a:t>autin</a:t>
            </a:r>
            <a:r>
              <a:rPr lang="en-US"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dirty="0">
                <a:effectLst/>
                <a:latin typeface="Arial" panose="020B0604020202020204" pitchFamily="34" charset="0"/>
                <a:ea typeface="Calibri" panose="020F0502020204030204" pitchFamily="34" charset="0"/>
              </a:rPr>
              <a:t>Όπως το </a:t>
            </a:r>
            <a:r>
              <a:rPr lang="el-GR" sz="1200" dirty="0" err="1">
                <a:effectLst/>
                <a:latin typeface="Arial" panose="020B0604020202020204" pitchFamily="34" charset="0"/>
                <a:ea typeface="Calibri" panose="020F0502020204030204" pitchFamily="34" charset="0"/>
              </a:rPr>
              <a:t>ray-casting</a:t>
            </a:r>
            <a:r>
              <a:rPr lang="el-GR" sz="1200" dirty="0">
                <a:effectLst/>
                <a:latin typeface="Arial" panose="020B0604020202020204" pitchFamily="34" charset="0"/>
                <a:ea typeface="Calibri" panose="020F0502020204030204" pitchFamily="34" charset="0"/>
              </a:rPr>
              <a:t>, το </a:t>
            </a:r>
            <a:r>
              <a:rPr lang="el-GR" sz="1200" dirty="0" err="1">
                <a:effectLst/>
                <a:latin typeface="Arial" panose="020B0604020202020204" pitchFamily="34" charset="0"/>
                <a:ea typeface="Calibri" panose="020F0502020204030204" pitchFamily="34" charset="0"/>
              </a:rPr>
              <a:t>ray-tracing</a:t>
            </a:r>
            <a:r>
              <a:rPr lang="el-GR" sz="1200"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dirty="0">
                <a:effectLst/>
                <a:latin typeface="Arial" panose="020B0604020202020204" pitchFamily="34" charset="0"/>
                <a:ea typeface="Calibri" panose="020F0502020204030204" pitchFamily="34" charset="0"/>
              </a:rPr>
              <a:t> 3D projection based on 2D plane (image)</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a:t>I Unreal engine </a:t>
            </a:r>
            <a:r>
              <a:rPr lang="en-US" dirty="0" err="1"/>
              <a:t>ine</a:t>
            </a:r>
            <a:r>
              <a:rPr lang="en-US" dirty="0"/>
              <a:t> source available </a:t>
            </a:r>
            <a:r>
              <a:rPr lang="en-US" dirty="0" err="1"/>
              <a:t>alla</a:t>
            </a:r>
            <a:r>
              <a:rPr lang="en-US" dirty="0"/>
              <a:t> </a:t>
            </a:r>
            <a:r>
              <a:rPr lang="en-US" dirty="0" err="1"/>
              <a:t>oxi</a:t>
            </a:r>
            <a:r>
              <a:rPr lang="en-US" dirty="0"/>
              <a:t> open source kai </a:t>
            </a:r>
            <a:r>
              <a:rPr lang="en-US" dirty="0" err="1"/>
              <a:t>iparxi</a:t>
            </a:r>
            <a:r>
              <a:rPr lang="en-US" dirty="0"/>
              <a:t> meta apo registration </a:t>
            </a:r>
            <a:r>
              <a:rPr lang="en-US" dirty="0" err="1"/>
              <a:t>sto</a:t>
            </a:r>
            <a:r>
              <a:rPr lang="en-US" dirty="0"/>
              <a:t> GitHub </a:t>
            </a:r>
            <a:r>
              <a:rPr lang="en-US" dirty="0" err="1"/>
              <a:t>ws</a:t>
            </a:r>
            <a:r>
              <a:rPr lang="en-US" dirty="0"/>
              <a:t> Unreal Developer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a:p>
            <a:endParaRPr lang="en-US" dirty="0"/>
          </a:p>
          <a:p>
            <a:r>
              <a:rPr lang="en-US" dirty="0" err="1"/>
              <a:t>Quixel</a:t>
            </a:r>
            <a:r>
              <a:rPr lang="en-US" dirty="0"/>
              <a:t> </a:t>
            </a:r>
            <a:r>
              <a:rPr lang="en-US" dirty="0" err="1"/>
              <a:t>Megascans</a:t>
            </a:r>
            <a:endParaRPr lang="en-US" dirty="0"/>
          </a:p>
          <a:p>
            <a:r>
              <a:rPr lang="en-US" dirty="0"/>
              <a:t>Drag n Drop Assets</a:t>
            </a:r>
          </a:p>
          <a:p>
            <a:r>
              <a:rPr lang="en-US" dirty="0"/>
              <a:t>Easier Workflow</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err="1"/>
              <a:t>Diladi</a:t>
            </a:r>
            <a:r>
              <a:rPr lang="en-US" dirty="0"/>
              <a:t> </a:t>
            </a:r>
            <a:r>
              <a:rPr lang="en-US" dirty="0" err="1"/>
              <a:t>iparxi</a:t>
            </a:r>
            <a:r>
              <a:rPr lang="en-US" dirty="0"/>
              <a:t> </a:t>
            </a:r>
            <a:r>
              <a:rPr lang="en-US" dirty="0" err="1"/>
              <a:t>koino</a:t>
            </a:r>
            <a:r>
              <a:rPr lang="en-US" dirty="0"/>
              <a:t> workflow </a:t>
            </a:r>
            <a:r>
              <a:rPr lang="en-US" dirty="0" err="1"/>
              <a:t>gia</a:t>
            </a:r>
            <a:r>
              <a:rPr lang="en-US" dirty="0"/>
              <a:t> </a:t>
            </a:r>
            <a:r>
              <a:rPr lang="en-US" dirty="0" err="1"/>
              <a:t>na</a:t>
            </a:r>
            <a:r>
              <a:rPr lang="en-US" dirty="0"/>
              <a:t> </a:t>
            </a:r>
            <a:r>
              <a:rPr lang="en-US" dirty="0" err="1"/>
              <a:t>ftiaksis</a:t>
            </a:r>
            <a:r>
              <a:rPr lang="en-US" dirty="0"/>
              <a:t> “</a:t>
            </a:r>
            <a:r>
              <a:rPr lang="en-US" dirty="0" err="1"/>
              <a:t>pragmata</a:t>
            </a:r>
            <a:r>
              <a:rPr lang="en-US" dirty="0"/>
              <a:t> </a:t>
            </a:r>
            <a:r>
              <a:rPr lang="en-US" dirty="0" err="1"/>
              <a:t>alla</a:t>
            </a:r>
            <a:r>
              <a:rPr lang="en-US" dirty="0"/>
              <a:t> den </a:t>
            </a:r>
            <a:r>
              <a:rPr lang="en-US" dirty="0" err="1"/>
              <a:t>ipostirizontai</a:t>
            </a:r>
            <a:r>
              <a:rPr lang="en-US" dirty="0"/>
              <a:t> </a:t>
            </a:r>
            <a:r>
              <a:rPr lang="en-US" dirty="0" err="1"/>
              <a:t>akoma</a:t>
            </a:r>
            <a:r>
              <a:rPr lang="en-US" dirty="0"/>
              <a:t> se AR/VR mono classico gaming-simulation kai filming </a:t>
            </a:r>
            <a:r>
              <a:rPr lang="en-US" dirty="0" err="1"/>
              <a:t>ekei</a:t>
            </a:r>
            <a:r>
              <a:rPr lang="en-US" dirty="0"/>
              <a:t> </a:t>
            </a:r>
            <a:r>
              <a:rPr lang="en-US" dirty="0" err="1"/>
              <a:t>mporis</a:t>
            </a:r>
            <a:r>
              <a:rPr lang="en-US" dirty="0"/>
              <a: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a:p>
            <a:endParaRPr lang="en-US" dirty="0"/>
          </a:p>
          <a:p>
            <a:r>
              <a:rPr lang="en-US" dirty="0"/>
              <a:t>2 </a:t>
            </a:r>
            <a:r>
              <a:rPr lang="en-US" dirty="0" err="1"/>
              <a:t>paixnidia</a:t>
            </a:r>
            <a:r>
              <a:rPr lang="en-US" dirty="0"/>
              <a:t> </a:t>
            </a:r>
            <a:r>
              <a:rPr lang="en-US" dirty="0" err="1"/>
              <a:t>pu</a:t>
            </a:r>
            <a:r>
              <a:rPr lang="en-US" dirty="0"/>
              <a:t> </a:t>
            </a:r>
            <a:r>
              <a:rPr lang="en-US" dirty="0" err="1"/>
              <a:t>koubaloun</a:t>
            </a:r>
            <a:r>
              <a:rPr lang="en-US" dirty="0"/>
              <a:t> tin </a:t>
            </a:r>
            <a:r>
              <a:rPr lang="en-US" dirty="0" err="1"/>
              <a:t>ennoia</a:t>
            </a:r>
            <a:r>
              <a:rPr lang="en-US" dirty="0"/>
              <a:t> </a:t>
            </a:r>
            <a:r>
              <a:rPr lang="en-US" dirty="0" err="1"/>
              <a:t>tou</a:t>
            </a:r>
            <a:r>
              <a:rPr lang="en-US" dirty="0"/>
              <a:t> metaverse </a:t>
            </a:r>
            <a:r>
              <a:rPr lang="en-US" dirty="0" err="1"/>
              <a:t>en</a:t>
            </a:r>
            <a:r>
              <a:rPr lang="en-US" dirty="0"/>
              <a:t> </a:t>
            </a:r>
            <a:r>
              <a:rPr lang="en-US" dirty="0" err="1"/>
              <a:t>meroi</a:t>
            </a:r>
            <a:r>
              <a:rPr lang="en-US" dirty="0"/>
              <a:t> (apo ta </a:t>
            </a:r>
            <a:r>
              <a:rPr lang="en-US" dirty="0" err="1"/>
              <a:t>polla</a:t>
            </a:r>
            <a:r>
              <a:rPr lang="en-US" dirty="0"/>
              <a:t> </a:t>
            </a:r>
            <a:r>
              <a:rPr lang="en-US" dirty="0" err="1"/>
              <a:t>giati</a:t>
            </a:r>
            <a:r>
              <a:rPr lang="en-US" dirty="0"/>
              <a:t> kai to Minecraft </a:t>
            </a:r>
            <a:r>
              <a:rPr lang="en-US" dirty="0" err="1"/>
              <a:t>aneta</a:t>
            </a:r>
            <a:r>
              <a:rPr lang="en-US" dirty="0"/>
              <a:t> </a:t>
            </a:r>
            <a:r>
              <a:rPr lang="en-US" dirty="0" err="1"/>
              <a:t>prostithetai</a:t>
            </a:r>
            <a:r>
              <a:rPr lang="en-US" dirty="0"/>
              <a:t> stin </a:t>
            </a:r>
            <a:r>
              <a:rPr lang="en-US" dirty="0" err="1"/>
              <a:t>lista</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Thermes</a:t>
            </a:r>
            <a:r>
              <a:rPr lang="en-US" dirty="0"/>
              <a:t> </a:t>
            </a:r>
            <a:r>
              <a:rPr lang="en-US" dirty="0" err="1"/>
              <a:t>euxaristies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a:t>
            </a:fld>
            <a:endParaRPr lang="en-US"/>
          </a:p>
        </p:txBody>
      </p:sp>
    </p:spTree>
    <p:extLst>
      <p:ext uri="{BB962C8B-B14F-4D97-AF65-F5344CB8AC3E}">
        <p14:creationId xmlns:p14="http://schemas.microsoft.com/office/powerpoint/2010/main" val="88678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multiplatform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Auti</a:t>
            </a:r>
            <a:r>
              <a:rPr lang="en-US" dirty="0"/>
              <a:t> </a:t>
            </a:r>
            <a:r>
              <a:rPr lang="en-US" dirty="0" err="1"/>
              <a:t>ine</a:t>
            </a:r>
            <a:r>
              <a:rPr lang="en-US" dirty="0"/>
              <a:t> h </a:t>
            </a:r>
            <a:r>
              <a:rPr lang="en-US" dirty="0" err="1"/>
              <a:t>ennoia</a:t>
            </a:r>
            <a:r>
              <a:rPr lang="en-US" dirty="0"/>
              <a:t> </a:t>
            </a:r>
            <a:r>
              <a:rPr lang="en-US" dirty="0" err="1"/>
              <a:t>enos</a:t>
            </a:r>
            <a:r>
              <a:rPr lang="en-US" dirty="0"/>
              <a:t>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a:p>
            <a:r>
              <a:rPr lang="en-US" dirty="0"/>
              <a:t>2 contrast </a:t>
            </a:r>
            <a:r>
              <a:rPr lang="en-US" dirty="0" err="1"/>
              <a:t>survial</a:t>
            </a:r>
            <a:r>
              <a:rPr lang="en-US" dirty="0"/>
              <a:t> horror games oi </a:t>
            </a:r>
            <a:r>
              <a:rPr lang="en-US" dirty="0" err="1"/>
              <a:t>mixanismoi</a:t>
            </a:r>
            <a:r>
              <a:rPr lang="en-US" dirty="0"/>
              <a:t> </a:t>
            </a:r>
            <a:r>
              <a:rPr lang="en-US" dirty="0" err="1"/>
              <a:t>tous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a:t>
            </a:r>
            <a:r>
              <a:rPr lang="en-US" dirty="0" err="1"/>
              <a:t>alla</a:t>
            </a:r>
            <a:r>
              <a:rPr lang="en-US" dirty="0"/>
              <a:t> 2 contrast </a:t>
            </a:r>
            <a:r>
              <a:rPr lang="en-US" dirty="0" err="1"/>
              <a:t>survial</a:t>
            </a:r>
            <a:r>
              <a:rPr lang="en-US" dirty="0"/>
              <a:t> horror games me </a:t>
            </a:r>
            <a:r>
              <a:rPr lang="en-US" dirty="0" err="1"/>
              <a:t>paromoious</a:t>
            </a:r>
            <a:r>
              <a:rPr lang="en-US" dirty="0"/>
              <a:t> </a:t>
            </a:r>
            <a:r>
              <a:rPr lang="en-US" dirty="0" err="1"/>
              <a:t>mixanismous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Blepoume</a:t>
            </a:r>
            <a:r>
              <a:rPr lang="en-US" dirty="0"/>
              <a:t> </a:t>
            </a:r>
            <a:r>
              <a:rPr lang="en-US" dirty="0" err="1"/>
              <a:t>oti</a:t>
            </a:r>
            <a:r>
              <a:rPr lang="en-US" dirty="0"/>
              <a:t> </a:t>
            </a:r>
            <a:r>
              <a:rPr lang="en-US" dirty="0" err="1"/>
              <a:t>iparxi</a:t>
            </a:r>
            <a:r>
              <a:rPr lang="en-US" dirty="0"/>
              <a:t> pattern </a:t>
            </a:r>
            <a:r>
              <a:rPr lang="en-US" dirty="0" err="1"/>
              <a:t>mixanismon</a:t>
            </a:r>
            <a:r>
              <a:rPr lang="en-US" dirty="0"/>
              <a:t> </a:t>
            </a:r>
            <a:r>
              <a:rPr lang="en-US" dirty="0" err="1"/>
              <a:t>giati</a:t>
            </a:r>
            <a:r>
              <a:rPr lang="en-US" dirty="0"/>
              <a:t> </a:t>
            </a:r>
            <a:r>
              <a:rPr lang="en-US" dirty="0" err="1"/>
              <a:t>fernoun</a:t>
            </a:r>
            <a:r>
              <a:rPr lang="en-US" dirty="0"/>
              <a:t> </a:t>
            </a:r>
            <a:r>
              <a:rPr lang="en-US" dirty="0" err="1"/>
              <a:t>epitixia</a:t>
            </a:r>
            <a:r>
              <a:rPr lang="en-US" dirty="0"/>
              <a:t> ta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dokimses</a:t>
            </a:r>
            <a:r>
              <a:rPr lang="en-US" dirty="0"/>
              <a:t> meso </a:t>
            </a:r>
            <a:r>
              <a:rPr lang="en-US" dirty="0" err="1"/>
              <a:t>xrisis</a:t>
            </a:r>
            <a:r>
              <a:rPr lang="en-US" dirty="0"/>
              <a:t> product reverse engineering</a:t>
            </a:r>
          </a:p>
          <a:p>
            <a:r>
              <a:rPr lang="en-US" dirty="0" err="1"/>
              <a:t>Diladi</a:t>
            </a:r>
            <a:r>
              <a:rPr lang="en-US" dirty="0"/>
              <a:t> </a:t>
            </a:r>
            <a:r>
              <a:rPr lang="en-US" dirty="0" err="1"/>
              <a:t>blepis</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spate/spas se </a:t>
            </a:r>
            <a:r>
              <a:rPr lang="en-US" dirty="0" err="1"/>
              <a:t>kommatia</a:t>
            </a:r>
            <a:r>
              <a:rPr lang="en-US" dirty="0"/>
              <a:t> </a:t>
            </a:r>
            <a:r>
              <a:rPr lang="en-US" dirty="0" err="1"/>
              <a:t>prospathontas</a:t>
            </a:r>
            <a:r>
              <a:rPr lang="en-US" dirty="0"/>
              <a:t> </a:t>
            </a:r>
            <a:r>
              <a:rPr lang="en-US" dirty="0" err="1"/>
              <a:t>na</a:t>
            </a:r>
            <a:r>
              <a:rPr lang="en-US" dirty="0"/>
              <a:t> katalabis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Apo </a:t>
            </a:r>
            <a:r>
              <a:rPr lang="en-US" dirty="0" err="1"/>
              <a:t>edw</a:t>
            </a:r>
            <a:r>
              <a:rPr lang="en-US" dirty="0"/>
              <a:t> pes to project sou </a:t>
            </a:r>
            <a:r>
              <a:rPr lang="en-US" dirty="0" err="1"/>
              <a:t>ti</a:t>
            </a:r>
            <a:r>
              <a:rPr lang="en-US" dirty="0"/>
              <a:t> </a:t>
            </a:r>
            <a:r>
              <a:rPr lang="en-US" dirty="0" err="1"/>
              <a:t>ekanes</a:t>
            </a:r>
            <a:r>
              <a:rPr lang="en-US" dirty="0"/>
              <a:t> se steps </a:t>
            </a:r>
            <a:r>
              <a:rPr lang="en-US" dirty="0" err="1"/>
              <a:t>alla</a:t>
            </a:r>
            <a:r>
              <a:rPr lang="en-US" dirty="0"/>
              <a:t> </a:t>
            </a:r>
            <a:r>
              <a:rPr lang="en-US" dirty="0" err="1"/>
              <a:t>perigrafika</a:t>
            </a:r>
            <a:r>
              <a:rPr lang="en-US" dirty="0"/>
              <a:t> </a:t>
            </a:r>
            <a:r>
              <a:rPr lang="en-US" dirty="0" err="1"/>
              <a:t>oxi</a:t>
            </a:r>
            <a:r>
              <a:rPr lang="en-US" dirty="0"/>
              <a:t> ta steps ta </a:t>
            </a:r>
            <a:r>
              <a:rPr lang="en-US" dirty="0" err="1"/>
              <a:t>idia</a:t>
            </a:r>
            <a:r>
              <a:rPr lang="en-US" dirty="0"/>
              <a:t> kai to conclusion </a:t>
            </a:r>
            <a:r>
              <a:rPr lang="en-US" dirty="0" err="1"/>
              <a:t>sindeiaseto</a:t>
            </a:r>
            <a:r>
              <a:rPr lang="en-US" dirty="0"/>
              <a:t> </a:t>
            </a:r>
            <a:r>
              <a:rPr lang="en-US" dirty="0" err="1"/>
              <a:t>edw</a:t>
            </a:r>
            <a:r>
              <a:rPr lang="en-US" dirty="0"/>
              <a:t> kai bale video pes </a:t>
            </a:r>
            <a:r>
              <a:rPr lang="en-US" dirty="0" err="1"/>
              <a:t>pws</a:t>
            </a:r>
            <a:r>
              <a:rPr lang="en-US" dirty="0"/>
              <a:t> auto </a:t>
            </a:r>
            <a:r>
              <a:rPr lang="en-US" dirty="0" err="1"/>
              <a:t>epirasi</a:t>
            </a:r>
            <a:r>
              <a:rPr lang="en-US" dirty="0"/>
              <a:t> marketing </a:t>
            </a:r>
            <a:r>
              <a:rPr lang="en-US" dirty="0" err="1"/>
              <a:t>etc</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 kai authorities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r>
              <a:rPr lang="en-US" dirty="0" err="1"/>
              <a:t>sp</a:t>
            </a:r>
            <a:r>
              <a:rPr lang="en-US" dirty="0"/>
              <a:t> parola </a:t>
            </a:r>
            <a:r>
              <a:rPr lang="en-US" dirty="0" err="1"/>
              <a:t>pu</a:t>
            </a:r>
            <a:r>
              <a:rPr lang="en-US" dirty="0"/>
              <a:t> </a:t>
            </a:r>
            <a:r>
              <a:rPr lang="en-US" dirty="0" err="1"/>
              <a:t>dimiourgis</a:t>
            </a:r>
            <a:r>
              <a:rPr lang="en-US" dirty="0"/>
              <a:t> </a:t>
            </a:r>
            <a:r>
              <a:rPr lang="en-US" dirty="0" err="1"/>
              <a:t>mixanismous</a:t>
            </a:r>
            <a:r>
              <a:rPr lang="en-US" dirty="0"/>
              <a:t> Multiplayer den </a:t>
            </a:r>
            <a:r>
              <a:rPr lang="en-US" dirty="0" err="1"/>
              <a:t>simainei</a:t>
            </a:r>
            <a:r>
              <a:rPr lang="en-US" dirty="0"/>
              <a:t> </a:t>
            </a:r>
            <a:r>
              <a:rPr lang="en-US" dirty="0" err="1"/>
              <a:t>oti</a:t>
            </a:r>
            <a:r>
              <a:rPr lang="en-US" dirty="0"/>
              <a:t> den </a:t>
            </a:r>
            <a:r>
              <a:rPr lang="en-US" dirty="0" err="1"/>
              <a:t>mporoun</a:t>
            </a:r>
            <a:r>
              <a:rPr lang="en-US" dirty="0"/>
              <a:t> </a:t>
            </a:r>
            <a:r>
              <a:rPr lang="en-US" dirty="0" err="1"/>
              <a:t>tautoxrona</a:t>
            </a:r>
            <a:r>
              <a:rPr lang="en-US" dirty="0"/>
              <a:t> </a:t>
            </a:r>
            <a:r>
              <a:rPr lang="en-US" dirty="0" err="1"/>
              <a:t>na</a:t>
            </a:r>
            <a:r>
              <a:rPr lang="en-US" dirty="0"/>
              <a:t> </a:t>
            </a:r>
            <a:r>
              <a:rPr lang="en-US" dirty="0" err="1"/>
              <a:t>litourgisoun</a:t>
            </a:r>
            <a:r>
              <a:rPr lang="en-US" dirty="0"/>
              <a:t> kai </a:t>
            </a:r>
            <a:r>
              <a:rPr lang="en-US" dirty="0" err="1"/>
              <a:t>san</a:t>
            </a:r>
            <a:r>
              <a:rPr lang="en-US" dirty="0"/>
              <a:t> </a:t>
            </a:r>
            <a:r>
              <a:rPr lang="en-US" dirty="0" err="1"/>
              <a:t>singleplayer</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t>ΠΕΡΙΛΗΨΗ</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o </a:t>
            </a:r>
            <a:r>
              <a:rPr lang="en-US" dirty="0" err="1"/>
              <a:t>skopos</a:t>
            </a:r>
            <a:r>
              <a:rPr lang="en-US" dirty="0"/>
              <a:t> tis </a:t>
            </a:r>
            <a:r>
              <a:rPr lang="en-US" dirty="0" err="1"/>
              <a:t>ergasias</a:t>
            </a:r>
            <a:r>
              <a:rPr lang="en-US" dirty="0"/>
              <a:t> </a:t>
            </a:r>
            <a:r>
              <a:rPr lang="en-US" dirty="0" err="1"/>
              <a:t>ine</a:t>
            </a:r>
            <a:r>
              <a:rPr lang="en-US" dirty="0"/>
              <a:t> </a:t>
            </a:r>
            <a:r>
              <a:rPr lang="en-US" dirty="0" err="1"/>
              <a:t>na</a:t>
            </a:r>
            <a:r>
              <a:rPr lang="en-US" dirty="0"/>
              <a:t> </a:t>
            </a:r>
            <a:r>
              <a:rPr lang="en-US" dirty="0" err="1"/>
              <a:t>simbali</a:t>
            </a:r>
            <a:r>
              <a:rPr lang="en-US" dirty="0"/>
              <a:t> se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ΑΠΟΤΕΛΕΣΜΑ ΤΗΣ ΕΡΓΑΣΙΑΣ ΣΤΗΝ ΑΚΑΔΗΜΑΪΚΗ ΚΟΙΝΟΤΗΤΑ</a:t>
            </a:r>
            <a:r>
              <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 &amp; kai </a:t>
            </a:r>
            <a:r>
              <a:rPr lang="el-GR"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ΣΤΗΝ ΚΟΙΝΩΝΙΑ</a:t>
            </a:r>
            <a:endParaRPr lang="en-US" sz="1200" b="1"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Opws</a:t>
            </a:r>
            <a:r>
              <a:rPr lang="en-US" sz="1200" dirty="0">
                <a:effectLst/>
                <a:latin typeface="Arial" panose="020B0604020202020204" pitchFamily="34" charset="0"/>
                <a:ea typeface="Calibri" panose="020F0502020204030204" pitchFamily="34" charset="0"/>
                <a:cs typeface="Arial" panose="020B0604020202020204" pitchFamily="34" charset="0"/>
              </a:rPr>
              <a:t> </a:t>
            </a:r>
            <a:r>
              <a:rPr lang="el-GR" sz="1200" dirty="0">
                <a:effectLst/>
                <a:latin typeface="Arial" panose="020B0604020202020204" pitchFamily="34" charset="0"/>
                <a:ea typeface="Calibri" panose="020F0502020204030204" pitchFamily="34" charset="0"/>
                <a:cs typeface="Arial" panose="020B0604020202020204" pitchFamily="34" charset="0"/>
              </a:rPr>
              <a:t>Η παρούσα ερευνητική εργασία παρουσιάζει την εξέλιξη τεχνολογιών και τεχνικών για την έναρξη δημιουργίας εικονικών κόσμων το όποιο είναι το μελλοντικό στίγμα για καινοτομίες και εκθετικής αυξήσεις κάθε επιστήμης μέσο αυτού (</a:t>
            </a:r>
            <a:r>
              <a:rPr lang="en-US" sz="1200" i="1" dirty="0">
                <a:effectLst/>
                <a:latin typeface="Arial" panose="020B0604020202020204" pitchFamily="34" charset="0"/>
                <a:ea typeface="Calibri" panose="020F0502020204030204" pitchFamily="34" charset="0"/>
                <a:cs typeface="Arial" panose="020B0604020202020204" pitchFamily="34" charset="0"/>
              </a:rPr>
              <a:t>STEM</a:t>
            </a:r>
            <a:r>
              <a:rPr lang="el-GR" sz="1200" dirty="0">
                <a:effectLst/>
                <a:latin typeface="Arial" panose="020B0604020202020204" pitchFamily="34" charset="0"/>
                <a:ea typeface="Calibri" panose="020F0502020204030204" pitchFamily="34" charset="0"/>
                <a:cs typeface="Arial" panose="020B0604020202020204" pitchFamily="34" charset="0"/>
              </a:rPr>
              <a:t>)</a:t>
            </a:r>
            <a:r>
              <a:rPr lang="en-US" sz="1200" dirty="0">
                <a:effectLst/>
                <a:latin typeface="Arial" panose="020B0604020202020204" pitchFamily="34" charset="0"/>
                <a:ea typeface="Calibri" panose="020F0502020204030204" pitchFamily="34" charset="0"/>
                <a:cs typeface="Arial" panose="020B0604020202020204" pitchFamily="34" charset="0"/>
              </a:rPr>
              <a:t>-</a:t>
            </a:r>
            <a:r>
              <a:rPr lang="en-US" sz="1200" dirty="0" err="1">
                <a:effectLst/>
                <a:latin typeface="Arial" panose="020B0604020202020204" pitchFamily="34" charset="0"/>
                <a:ea typeface="Calibri" panose="020F0502020204030204" pitchFamily="34" charset="0"/>
                <a:cs typeface="Arial" panose="020B0604020202020204" pitchFamily="34" charset="0"/>
              </a:rPr>
              <a:t>thetikes</a:t>
            </a:r>
            <a:r>
              <a:rPr lang="el-GR" sz="1200" dirty="0">
                <a:effectLst/>
                <a:latin typeface="Arial" panose="020B0604020202020204" pitchFamily="34" charset="0"/>
                <a:ea typeface="Calibri" panose="020F0502020204030204" pitchFamily="34" charset="0"/>
                <a:cs typeface="Arial" panose="020B0604020202020204" pitchFamily="34" charset="0"/>
              </a:rPr>
              <a:t>. Ανάπτυξη παιχνιδιών,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οπτικοποίηση</a:t>
            </a:r>
            <a:r>
              <a:rPr lang="el-GR" sz="1200" dirty="0">
                <a:effectLst/>
                <a:latin typeface="Arial" panose="020B0604020202020204" pitchFamily="34" charset="0"/>
                <a:ea typeface="Calibri" panose="020F0502020204030204" pitchFamily="34" charset="0"/>
                <a:cs typeface="Arial" panose="020B0604020202020204" pitchFamily="34" charset="0"/>
              </a:rPr>
              <a:t> αρχιτεκτονικών και αυτοκινήτων, δημιουργία γραμμικού περιεχομένου ταινιών και τηλεοπτικού περιεχομένου, παραγωγή μετάδοσης και ζωντανών εκδηλώσεων, εκπαίδευση (</a:t>
            </a:r>
            <a:r>
              <a:rPr lang="el-GR" sz="1200" i="1" dirty="0">
                <a:effectLst/>
                <a:latin typeface="Arial" panose="020B0604020202020204" pitchFamily="34" charset="0"/>
                <a:ea typeface="Calibri" panose="020F0502020204030204" pitchFamily="34" charset="0"/>
                <a:cs typeface="Arial" panose="020B0604020202020204" pitchFamily="34" charset="0"/>
              </a:rPr>
              <a:t>υποψήφιου</a:t>
            </a:r>
            <a:r>
              <a:rPr lang="el-GR" sz="1200" dirty="0">
                <a:effectLst/>
                <a:latin typeface="Arial" panose="020B0604020202020204" pitchFamily="34" charset="0"/>
                <a:ea typeface="Calibri" panose="020F0502020204030204" pitchFamily="34" charset="0"/>
                <a:cs typeface="Arial" panose="020B0604020202020204" pitchFamily="34" charset="0"/>
              </a:rPr>
              <a:t> </a:t>
            </a:r>
            <a:r>
              <a:rPr lang="el-GR" sz="1200" i="1" dirty="0">
                <a:effectLst/>
                <a:latin typeface="Arial" panose="020B0604020202020204" pitchFamily="34" charset="0"/>
                <a:ea typeface="Calibri" panose="020F0502020204030204" pitchFamily="34" charset="0"/>
                <a:cs typeface="Arial" panose="020B0604020202020204" pitchFamily="34" charset="0"/>
              </a:rPr>
              <a:t>σε κάθε τομέα</a:t>
            </a:r>
            <a:r>
              <a:rPr lang="el-GR" sz="1200" dirty="0">
                <a:effectLst/>
                <a:latin typeface="Arial" panose="020B0604020202020204" pitchFamily="34" charset="0"/>
                <a:ea typeface="Calibri" panose="020F0502020204030204" pitchFamily="34" charset="0"/>
                <a:cs typeface="Arial" panose="020B0604020202020204" pitchFamily="34" charset="0"/>
              </a:rPr>
              <a:t>) και προσομοίωση και άλλες εφαρμογές σε πραγματικό χρόνο δίνουν την δυνατότητα όχι μόνο στην πρόβλεψη αλλά και αυξήσει πιθανοτήτων αποφύγεις σφαλμάτων σε ένα εμπορικό/ερευνητικό έργο πριν και μετά από την υλοποίηση του. Δίνεται η δυνατότητα χρήσεις τεχνολογιών που θα ανασκοπηθούν από κάθε υποψήφιο να βελτιώσει την ροή εργασίας του σε κάθε τομέα μελλοντικά αφού μια τέτοια επιστήμη είναι η επιστήμη της αυτοματοποιήσεις και </a:t>
            </a:r>
            <a:r>
              <a:rPr lang="el-GR" sz="1200" dirty="0" err="1">
                <a:effectLst/>
                <a:latin typeface="Arial" panose="020B0604020202020204" pitchFamily="34" charset="0"/>
                <a:ea typeface="Calibri" panose="020F0502020204030204" pitchFamily="34" charset="0"/>
                <a:cs typeface="Arial" panose="020B0604020202020204" pitchFamily="34" charset="0"/>
              </a:rPr>
              <a:t>οπτικοποίησεις</a:t>
            </a:r>
            <a:r>
              <a:rPr lang="el-GR" sz="1200" dirty="0">
                <a:effectLst/>
                <a:latin typeface="Arial" panose="020B0604020202020204" pitchFamily="34" charset="0"/>
                <a:ea typeface="Calibri" panose="020F0502020204030204" pitchFamily="34" charset="0"/>
                <a:cs typeface="Arial" panose="020B0604020202020204" pitchFamily="34" charset="0"/>
              </a:rPr>
              <a:t> και παραγωγικότητας. Ό επίσημος όρος στην Βιβλιοθήκη Υποδομής Πληροφορικής (</a:t>
            </a:r>
            <a:r>
              <a:rPr lang="en-US" sz="1200" i="1" dirty="0">
                <a:effectLst/>
                <a:latin typeface="Arial" panose="020B0604020202020204" pitchFamily="34" charset="0"/>
                <a:ea typeface="Calibri" panose="020F0502020204030204" pitchFamily="34" charset="0"/>
                <a:cs typeface="Arial" panose="020B0604020202020204" pitchFamily="34" charset="0"/>
              </a:rPr>
              <a:t>ITIL-library </a:t>
            </a:r>
            <a:r>
              <a:rPr lang="en-US" sz="1200" i="1" dirty="0" err="1">
                <a:effectLst/>
                <a:latin typeface="Arial" panose="020B0604020202020204" pitchFamily="34" charset="0"/>
                <a:ea typeface="Calibri" panose="020F0502020204030204" pitchFamily="34" charset="0"/>
                <a:cs typeface="Arial" panose="020B0604020202020204" pitchFamily="34" charset="0"/>
              </a:rPr>
              <a:t>gia</a:t>
            </a:r>
            <a:r>
              <a:rPr lang="en-US" sz="1200" i="1" dirty="0">
                <a:effectLst/>
                <a:latin typeface="Arial" panose="020B0604020202020204" pitchFamily="34" charset="0"/>
                <a:ea typeface="Calibri" panose="020F0502020204030204" pitchFamily="34" charset="0"/>
                <a:cs typeface="Arial" panose="020B0604020202020204" pitchFamily="34" charset="0"/>
              </a:rPr>
              <a:t> best practices </a:t>
            </a:r>
            <a:r>
              <a:rPr lang="en-US" sz="1200" i="1" dirty="0" err="1">
                <a:effectLst/>
                <a:latin typeface="Arial" panose="020B0604020202020204" pitchFamily="34" charset="0"/>
                <a:ea typeface="Calibri" panose="020F0502020204030204" pitchFamily="34" charset="0"/>
                <a:cs typeface="Arial" panose="020B0604020202020204" pitchFamily="34" charset="0"/>
              </a:rPr>
              <a:t>sto</a:t>
            </a:r>
            <a:r>
              <a:rPr lang="en-US" sz="1200" i="1" dirty="0">
                <a:effectLst/>
                <a:latin typeface="Arial" panose="020B0604020202020204" pitchFamily="34" charset="0"/>
                <a:ea typeface="Calibri" panose="020F0502020204030204" pitchFamily="34" charset="0"/>
                <a:cs typeface="Arial" panose="020B0604020202020204" pitchFamily="34" charset="0"/>
              </a:rPr>
              <a:t> IT process </a:t>
            </a:r>
            <a:r>
              <a:rPr lang="en-US" sz="1200" i="1" dirty="0" err="1">
                <a:effectLst/>
                <a:latin typeface="Arial" panose="020B0604020202020204" pitchFamily="34" charset="0"/>
                <a:ea typeface="Calibri" panose="020F0502020204030204" pitchFamily="34" charset="0"/>
                <a:cs typeface="Arial" panose="020B0604020202020204" pitchFamily="34" charset="0"/>
              </a:rPr>
              <a:t>managment</a:t>
            </a:r>
            <a:r>
              <a:rPr lang="el-GR" sz="1200" dirty="0">
                <a:effectLst/>
                <a:latin typeface="Arial" panose="020B0604020202020204" pitchFamily="34" charset="0"/>
                <a:ea typeface="Calibri" panose="020F0502020204030204" pitchFamily="34" charset="0"/>
                <a:cs typeface="Arial" panose="020B0604020202020204" pitchFamily="34" charset="0"/>
              </a:rPr>
              <a:t>) είναι 4 βημάτων: Ορισμός, Ανάλυση, Έγκριση, ναύλωση -&gt; Δημιουργία τιμής.</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Arial" panose="020B0604020202020204" pitchFamily="34" charset="0"/>
                <a:ea typeface="Calibri" panose="020F0502020204030204" pitchFamily="34" charset="0"/>
                <a:cs typeface="Arial" panose="020B0604020202020204" pitchFamily="34" charset="0"/>
              </a:rPr>
              <a:t>Episis</a:t>
            </a: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effectLst/>
                <a:latin typeface="Arial" panose="020B0604020202020204" pitchFamily="34" charset="0"/>
                <a:ea typeface="Calibri" panose="020F0502020204030204" pitchFamily="34" charset="0"/>
                <a:cs typeface="Arial" panose="020B0604020202020204" pitchFamily="34" charset="0"/>
              </a:rPr>
              <a:t>Θα </a:t>
            </a:r>
            <a:r>
              <a:rPr lang="el-GR" sz="1800" dirty="0" err="1">
                <a:effectLst/>
                <a:latin typeface="Arial" panose="020B0604020202020204" pitchFamily="34" charset="0"/>
                <a:ea typeface="Calibri" panose="020F0502020204030204" pitchFamily="34" charset="0"/>
                <a:cs typeface="Arial" panose="020B0604020202020204" pitchFamily="34" charset="0"/>
              </a:rPr>
              <a:t>παρακεντρινει</a:t>
            </a:r>
            <a:r>
              <a:rPr lang="el-GR" sz="1800" dirty="0">
                <a:effectLst/>
                <a:latin typeface="Arial" panose="020B0604020202020204" pitchFamily="34" charset="0"/>
                <a:ea typeface="Calibri" panose="020F0502020204030204" pitchFamily="34" charset="0"/>
                <a:cs typeface="Arial" panose="020B0604020202020204" pitchFamily="34" charset="0"/>
              </a:rPr>
              <a:t> τους ανθρώπους να είναι ενήμερη και/για τεχνολογίες μέσο δια-δραστικότητας και ενημέρωσης και να υπάρχει διευκόλυνση στον σύγχρονο τρόπος ζωής τους.</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dirty="0">
                <a:solidFill>
                  <a:srgbClr val="BDC1C6"/>
                </a:solidFill>
                <a:effectLst/>
                <a:latin typeface="arial" panose="020B0604020202020204" pitchFamily="34" charset="0"/>
              </a:rPr>
              <a:t>What are key business imperatives?</a:t>
            </a:r>
          </a:p>
          <a:p>
            <a:pPr algn="l"/>
            <a:r>
              <a:rPr lang="en-US" b="0" i="0" dirty="0">
                <a:solidFill>
                  <a:srgbClr val="BDC1C6"/>
                </a:solidFill>
                <a:effectLst/>
                <a:latin typeface="arial" panose="020B0604020202020204" pitchFamily="34" charset="0"/>
              </a:rPr>
              <a:t>Related. A business imperative is </a:t>
            </a:r>
            <a:r>
              <a:rPr lang="en-US" b="1" i="0" dirty="0">
                <a:solidFill>
                  <a:srgbClr val="BDC1C6"/>
                </a:solidFill>
                <a:effectLst/>
                <a:latin typeface="arial" panose="020B0604020202020204" pitchFamily="34" charset="0"/>
              </a:rPr>
              <a:t>a major change or goal that your company promises to reach</a:t>
            </a:r>
            <a:r>
              <a:rPr lang="en-US" b="0" i="0"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dirty="0"/>
          </a:p>
          <a:p>
            <a:r>
              <a:rPr lang="en-US" b="0" i="0" dirty="0">
                <a:solidFill>
                  <a:srgbClr val="BDC1C6"/>
                </a:solidFill>
                <a:effectLst/>
                <a:latin typeface="arial" panose="020B0604020202020204" pitchFamily="34" charset="0"/>
              </a:rPr>
              <a:t>A business imperative is </a:t>
            </a:r>
            <a:r>
              <a:rPr lang="en-US" b="1" i="0"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dirty="0">
                <a:solidFill>
                  <a:srgbClr val="BDC1C6"/>
                </a:solidFill>
                <a:effectLst/>
                <a:latin typeface="arial" panose="020B0604020202020204" pitchFamily="34" charset="0"/>
              </a:rPr>
              <a:t>. An IT imperative is an action or initiative that </a:t>
            </a:r>
            <a:r>
              <a:rPr lang="en-US" b="0" i="0" dirty="0" err="1">
                <a:solidFill>
                  <a:srgbClr val="BDC1C6"/>
                </a:solidFill>
                <a:effectLst/>
                <a:latin typeface="arial" panose="020B0604020202020204" pitchFamily="34" charset="0"/>
              </a:rPr>
              <a:t>ComIT</a:t>
            </a:r>
            <a:r>
              <a:rPr lang="en-US" b="0" i="0"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a:t>
            </a:r>
            <a:r>
              <a:rPr lang="el-GR" dirty="0" err="1"/>
              <a:t>απομονωμενοι</a:t>
            </a:r>
            <a:r>
              <a:rPr lang="el-GR" dirty="0"/>
              <a:t>)</a:t>
            </a:r>
            <a:r>
              <a:rPr lang="en-US" dirty="0"/>
              <a:t> from business executives or any other department</a:t>
            </a:r>
          </a:p>
          <a:p>
            <a:endParaRPr lang="en-US" dirty="0"/>
          </a:p>
          <a:p>
            <a:r>
              <a:rPr lang="el-GR" dirty="0"/>
              <a:t>Το πώς ολόκληρη η επιχείρηση </a:t>
            </a:r>
            <a:r>
              <a:rPr lang="el-GR" dirty="0" err="1"/>
              <a:t>αλληλεπιδρά</a:t>
            </a:r>
            <a:r>
              <a:rPr lang="el-GR" dirty="0"/>
              <a:t> με την ομάδα Έρευνας και Ανάπτυξης και δεν απομονώνεται </a:t>
            </a:r>
            <a:r>
              <a:rPr lang="el-GR" strike="sngStrike" dirty="0"/>
              <a:t>αποκαλύπτεται</a:t>
            </a:r>
            <a:r>
              <a:rPr lang="el-GR" dirty="0"/>
              <a:t> από στελέχη επιχειρήσεων ή οποιοδήποτε άλλο τμήμα</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46</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28603721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Cloud k orchestration deployment me ci/cd (</a:t>
            </a:r>
            <a:r>
              <a:rPr lang="en-US" b="0" i="0" dirty="0">
                <a:solidFill>
                  <a:srgbClr val="E8EAED"/>
                </a:solidFill>
                <a:effectLst/>
                <a:latin typeface="arial" panose="020B0604020202020204" pitchFamily="34" charset="0"/>
              </a:rPr>
              <a:t>continuous integration and continuous delivery/continuous deployment)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48</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49</a:t>
            </a:fld>
            <a:endParaRPr lang="en-US"/>
          </a:p>
        </p:txBody>
      </p:sp>
    </p:spTree>
    <p:extLst>
      <p:ext uri="{BB962C8B-B14F-4D97-AF65-F5344CB8AC3E}">
        <p14:creationId xmlns:p14="http://schemas.microsoft.com/office/powerpoint/2010/main" val="1359257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steps not the steps itself</a:t>
            </a:r>
            <a:endParaRPr lang="el-GR" dirty="0"/>
          </a:p>
          <a:p>
            <a:endParaRPr lang="el-GR" dirty="0"/>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για </a:t>
            </a:r>
            <a:r>
              <a:rPr lang="el-GR" sz="2400" dirty="0" err="1">
                <a:latin typeface="Arial" panose="020B0604020202020204" pitchFamily="34" charset="0"/>
                <a:cs typeface="Arial" panose="020B0604020202020204" pitchFamily="34" charset="0"/>
              </a:rPr>
              <a:t>σωστη</a:t>
            </a:r>
            <a:r>
              <a:rPr lang="el-GR" sz="2400" dirty="0">
                <a:latin typeface="Arial" panose="020B0604020202020204" pitchFamily="34" charset="0"/>
                <a:cs typeface="Arial" panose="020B0604020202020204" pitchFamily="34" charset="0"/>
              </a:rPr>
              <a:t> </a:t>
            </a:r>
            <a:r>
              <a:rPr lang="el-GR" sz="2400" dirty="0" err="1">
                <a:latin typeface="Arial" panose="020B0604020202020204" pitchFamily="34" charset="0"/>
                <a:cs typeface="Arial" panose="020B0604020202020204" pitchFamily="34" charset="0"/>
              </a:rPr>
              <a:t>κατευθυνση</a:t>
            </a:r>
            <a:r>
              <a:rPr lang="el-GR" sz="2400" dirty="0">
                <a:latin typeface="Arial" panose="020B0604020202020204" pitchFamily="34" charset="0"/>
                <a:cs typeface="Arial" panose="020B0604020202020204" pitchFamily="34" charset="0"/>
              </a:rPr>
              <a:t> δημιουργίας</a:t>
            </a:r>
            <a:r>
              <a:rPr lang="en-US" sz="2400" dirty="0">
                <a:latin typeface="Arial" panose="020B0604020202020204" pitchFamily="34" charset="0"/>
                <a:cs typeface="Arial" panose="020B0604020202020204" pitchFamily="34" charset="0"/>
              </a:rPr>
              <a:t> </a:t>
            </a:r>
            <a:r>
              <a:rPr lang="el-GR" sz="2400" dirty="0">
                <a:latin typeface="Arial" panose="020B0604020202020204" pitchFamily="34" charset="0"/>
                <a:cs typeface="Arial" panose="020B0604020202020204" pitchFamily="34" charset="0"/>
              </a:rPr>
              <a:t>περιζήτητων</a:t>
            </a:r>
            <a:r>
              <a:rPr lang="en-US" sz="2400" dirty="0">
                <a:latin typeface="Arial" panose="020B0604020202020204" pitchFamily="34" charset="0"/>
                <a:cs typeface="Arial" panose="020B0604020202020204" pitchFamily="34" charset="0"/>
              </a:rPr>
              <a:t> feature</a:t>
            </a:r>
            <a:endParaRPr lang="el-GR" sz="2400" dirty="0">
              <a:latin typeface="Arial" panose="020B0604020202020204" pitchFamily="34" charset="0"/>
              <a:cs typeface="Arial" panose="020B0604020202020204" pitchFamily="34" charset="0"/>
            </a:endParaRP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r>
              <a:rPr lang="en-US" sz="2400" dirty="0">
                <a:effectLst/>
                <a:latin typeface="Arial" panose="020B0604020202020204" pitchFamily="34" charset="0"/>
                <a:ea typeface="Calibri" panose="020F0502020204030204" pitchFamily="34" charset="0"/>
                <a:cs typeface="Arial" panose="020B0604020202020204" pitchFamily="34" charset="0"/>
              </a:rPr>
              <a:t> (to </a:t>
            </a:r>
            <a:r>
              <a:rPr lang="en-US" sz="2400" dirty="0" err="1">
                <a:effectLst/>
                <a:latin typeface="Arial" panose="020B0604020202020204" pitchFamily="34" charset="0"/>
                <a:ea typeface="Calibri" panose="020F0502020204030204" pitchFamily="34" charset="0"/>
                <a:cs typeface="Arial" panose="020B0604020202020204" pitchFamily="34" charset="0"/>
              </a:rPr>
              <a:t>voip</a:t>
            </a:r>
            <a:r>
              <a:rPr lang="en-US" sz="2400" dirty="0">
                <a:effectLst/>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r>
              <a:rPr lang="en-US" sz="2400" dirty="0">
                <a:effectLst/>
                <a:latin typeface="Arial" panose="020B0604020202020204" pitchFamily="34" charset="0"/>
                <a:ea typeface="Calibri" panose="020F0502020204030204" pitchFamily="34" charset="0"/>
                <a:cs typeface="Arial" panose="020B0604020202020204" pitchFamily="34" charset="0"/>
              </a:rPr>
              <a:t> (simulation </a:t>
            </a:r>
            <a:r>
              <a:rPr lang="en-US" sz="2400" dirty="0" err="1">
                <a:effectLst/>
                <a:latin typeface="Arial" panose="020B0604020202020204" pitchFamily="34" charset="0"/>
                <a:ea typeface="Calibri" panose="020F0502020204030204" pitchFamily="34" charset="0"/>
                <a:cs typeface="Arial" panose="020B0604020202020204" pitchFamily="34" charset="0"/>
              </a:rPr>
              <a:t>twn</a:t>
            </a:r>
            <a:r>
              <a:rPr lang="en-US" sz="2400" dirty="0">
                <a:effectLst/>
                <a:latin typeface="Arial" panose="020B0604020202020204" pitchFamily="34" charset="0"/>
                <a:ea typeface="Calibri" panose="020F0502020204030204" pitchFamily="34" charset="0"/>
                <a:cs typeface="Arial" panose="020B0604020202020204" pitchFamily="34" charset="0"/>
              </a:rPr>
              <a:t> real world scenarios)</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ta </a:t>
            </a:r>
            <a:r>
              <a:rPr lang="en-US" dirty="0" err="1"/>
              <a:t>parakatw</a:t>
            </a:r>
            <a:r>
              <a:rPr lang="en-US" dirty="0"/>
              <a:t> </a:t>
            </a:r>
            <a:r>
              <a:rPr lang="en-US" dirty="0" err="1"/>
              <a:t>ipokefalaia</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15377459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Superset of </a:t>
            </a:r>
            <a:r>
              <a:rPr lang="en-US" dirty="0" err="1"/>
              <a:t>ar</a:t>
            </a:r>
            <a:r>
              <a:rPr lang="en-US" dirty="0"/>
              <a:t> </a:t>
            </a:r>
            <a:r>
              <a:rPr lang="en-US" dirty="0" err="1"/>
              <a:t>vr</a:t>
            </a:r>
            <a:r>
              <a:rPr lang="en-US" dirty="0"/>
              <a:t> </a:t>
            </a:r>
            <a:r>
              <a:rPr lang="en-US" dirty="0" err="1"/>
              <a:t>mr</a:t>
            </a:r>
            <a:endParaRPr lang="en-US" dirty="0"/>
          </a:p>
          <a:p>
            <a:r>
              <a:rPr lang="en-US" dirty="0"/>
              <a:t>MR mixed reality</a:t>
            </a:r>
          </a:p>
          <a:p>
            <a:r>
              <a:rPr lang="en-US" dirty="0"/>
              <a:t>XR extended</a:t>
            </a:r>
          </a:p>
          <a:p>
            <a:r>
              <a:rPr lang="en-US" dirty="0"/>
              <a:t>AR augmented</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893432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7.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9.jpg"/><Relationship Id="rId11" Type="http://schemas.openxmlformats.org/officeDocument/2006/relationships/diagramLayout" Target="../diagrams/layout1.xml"/><Relationship Id="rId5" Type="http://schemas.openxmlformats.org/officeDocument/2006/relationships/image" Target="../media/image8.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10.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4.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image" Target="../media/image14.svg"/><Relationship Id="rId5" Type="http://schemas.openxmlformats.org/officeDocument/2006/relationships/image" Target="../media/image11.gif"/><Relationship Id="rId15" Type="http://schemas.openxmlformats.org/officeDocument/2006/relationships/diagramColors" Target="../diagrams/colors2.xml"/><Relationship Id="rId10" Type="http://schemas.openxmlformats.org/officeDocument/2006/relationships/image" Target="../media/image13.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sv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30.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4.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3.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32.gif"/><Relationship Id="rId5" Type="http://schemas.openxmlformats.org/officeDocument/2006/relationships/image" Target="../media/image19.gif"/><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4.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32.gif"/><Relationship Id="rId5" Type="http://schemas.openxmlformats.org/officeDocument/2006/relationships/image" Target="../media/image19.gif"/><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5.jpeg"/><Relationship Id="rId2" Type="http://schemas.openxmlformats.org/officeDocument/2006/relationships/tags" Target="../tags/tag5.xml"/><Relationship Id="rId1" Type="http://schemas.openxmlformats.org/officeDocument/2006/relationships/video" Target="https://www.youtube.com/embed/2QcsIlXXc1M?feature=oembed" TargetMode="External"/><Relationship Id="rId6" Type="http://schemas.openxmlformats.org/officeDocument/2006/relationships/image" Target="../media/image32.gif"/><Relationship Id="rId5" Type="http://schemas.openxmlformats.org/officeDocument/2006/relationships/image" Target="../media/image19.gif"/><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hyperlink" Target="https://svitla.com/blog/sdlc-methodologies"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unrealengine.com/marketplace/en-US/product/advanced-voip-voice-chat-system"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5A6D08-6A73-423B-A64C-9890E22975A8}"/>
              </a:ext>
            </a:extLst>
          </p:cNvPr>
          <p:cNvSpPr/>
          <p:nvPr/>
        </p:nvSpPr>
        <p:spPr>
          <a:xfrm>
            <a:off x="3087467" y="1872849"/>
            <a:ext cx="3070048" cy="2934776"/>
          </a:xfrm>
          <a:prstGeom prst="ellipse">
            <a:avLst/>
          </a:prstGeom>
          <a:solidFill>
            <a:schemeClr val="bg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B27F250-64F0-40C7-9B8D-63316402191B}"/>
              </a:ext>
            </a:extLst>
          </p:cNvPr>
          <p:cNvSpPr/>
          <p:nvPr/>
        </p:nvSpPr>
        <p:spPr>
          <a:xfrm>
            <a:off x="5320463" y="1872849"/>
            <a:ext cx="3070048" cy="2934776"/>
          </a:xfrm>
          <a:prstGeom prst="ellipse">
            <a:avLst/>
          </a:prstGeom>
          <a:solidFill>
            <a:srgbClr val="448B91">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7B141FB-7FC3-4EA9-B4FE-1C009C14D5F4}"/>
              </a:ext>
            </a:extLst>
          </p:cNvPr>
          <p:cNvSpPr/>
          <p:nvPr/>
        </p:nvSpPr>
        <p:spPr>
          <a:xfrm>
            <a:off x="4203965" y="3340237"/>
            <a:ext cx="3070048" cy="2934776"/>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Venn</a:t>
            </a:r>
            <a:r>
              <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 Diagram</a:t>
            </a: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668705" y="3131324"/>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i="0" u="none" strike="noStrike" kern="0" cap="none" spc="0" normalizeH="0" baseline="0" noProof="0" dirty="0">
                <a:ln>
                  <a:noFill/>
                </a:ln>
                <a:solidFill>
                  <a:srgbClr val="F7743C"/>
                </a:solidFill>
                <a:effectLst/>
                <a:uLnTx/>
                <a:uFillTx/>
                <a:sym typeface="Saira SemiCondensed ExtraBold"/>
              </a:rPr>
              <a:t>Metaverse</a:t>
            </a:r>
            <a:endParaRPr kumimoji="0" lang="en-US" sz="2400" i="0" u="none" strike="noStrike" kern="0" cap="none" spc="0" normalizeH="0" baseline="0" noProof="0" dirty="0">
              <a:ln>
                <a:noFill/>
              </a:ln>
              <a:solidFill>
                <a:srgbClr val="F7743C"/>
              </a:solidFill>
              <a:effectLst/>
              <a:uLnTx/>
              <a:uFillTx/>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269755"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4306360" y="3878165"/>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1;p54">
            <a:extLst>
              <a:ext uri="{FF2B5EF4-FFF2-40B4-BE49-F238E27FC236}">
                <a16:creationId xmlns:a16="http://schemas.microsoft.com/office/drawing/2014/main" id="{04DEE0F1-9468-49AA-B320-4A31D728F0C1}"/>
              </a:ext>
            </a:extLst>
          </p:cNvPr>
          <p:cNvSpPr txBox="1">
            <a:spLocks/>
          </p:cNvSpPr>
          <p:nvPr/>
        </p:nvSpPr>
        <p:spPr>
          <a:xfrm>
            <a:off x="6667489"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07" name="Google Shape;1231;p54">
            <a:extLst>
              <a:ext uri="{FF2B5EF4-FFF2-40B4-BE49-F238E27FC236}">
                <a16:creationId xmlns:a16="http://schemas.microsoft.com/office/drawing/2014/main" id="{7676CF74-AA55-4986-A116-5C31FAFD9FD6}"/>
              </a:ext>
            </a:extLst>
          </p:cNvPr>
          <p:cNvSpPr txBox="1">
            <a:spLocks/>
          </p:cNvSpPr>
          <p:nvPr/>
        </p:nvSpPr>
        <p:spPr>
          <a:xfrm>
            <a:off x="5435230" y="4676379"/>
            <a:ext cx="704273"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F7779-E3DC-4445-BC52-CE32C41D8046}"/>
                  </a:ext>
                </a:extLst>
              </p:cNvPr>
              <p:cNvSpPr txBox="1"/>
              <p:nvPr/>
            </p:nvSpPr>
            <p:spPr>
              <a:xfrm>
                <a:off x="2278779" y="3047849"/>
                <a:ext cx="65406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612F7779-E3DC-4445-BC52-CE32C41D8046}"/>
                  </a:ext>
                </a:extLst>
              </p:cNvPr>
              <p:cNvSpPr txBox="1">
                <a:spLocks noRot="1" noChangeAspect="1" noMove="1" noResize="1" noEditPoints="1" noAdjustHandles="1" noChangeArrowheads="1" noChangeShapeType="1" noTextEdit="1"/>
              </p:cNvSpPr>
              <p:nvPr/>
            </p:nvSpPr>
            <p:spPr>
              <a:xfrm>
                <a:off x="2278779" y="3047849"/>
                <a:ext cx="654068" cy="584775"/>
              </a:xfrm>
              <a:prstGeom prst="rect">
                <a:avLst/>
              </a:prstGeom>
              <a:blipFill>
                <a:blip r:embed="rId3"/>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9ECD12B4-36C5-45D2-BFFA-FD8EA9D71D75}"/>
              </a:ext>
            </a:extLst>
          </p:cNvPr>
          <p:cNvSpPr/>
          <p:nvPr/>
        </p:nvSpPr>
        <p:spPr>
          <a:xfrm>
            <a:off x="2932847" y="915492"/>
            <a:ext cx="5728268" cy="5557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231;p54">
            <a:extLst>
              <a:ext uri="{FF2B5EF4-FFF2-40B4-BE49-F238E27FC236}">
                <a16:creationId xmlns:a16="http://schemas.microsoft.com/office/drawing/2014/main" id="{CA933690-A5DD-47EA-A48C-7891ED19CEDA}"/>
              </a:ext>
            </a:extLst>
          </p:cNvPr>
          <p:cNvSpPr txBox="1">
            <a:spLocks/>
          </p:cNvSpPr>
          <p:nvPr/>
        </p:nvSpPr>
        <p:spPr>
          <a:xfrm>
            <a:off x="5606079" y="1210247"/>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XR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365493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521628" y="976210"/>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6405765" y="2716902"/>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934354" y="481635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893875" y="1674657"/>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82465" y="15732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514778" y="1818129"/>
            <a:ext cx="5062751" cy="1419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51585" y="3620774"/>
            <a:ext cx="4929252" cy="20010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20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339871" y="5489850"/>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188279"/>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Robert Green Ingersoll</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954107"/>
          </a:xfrm>
          <a:prstGeom prst="rect">
            <a:avLst/>
          </a:prstGeom>
          <a:noFill/>
        </p:spPr>
        <p:txBody>
          <a:bodyPr wrap="square">
            <a:spAutoFit/>
          </a:bodyPr>
          <a:lstStyle/>
          <a:p>
            <a:r>
              <a:rPr lang="en-US" sz="2650" kern="0" dirty="0">
                <a:solidFill>
                  <a:srgbClr val="FFFFFF"/>
                </a:solidFill>
                <a:latin typeface="Sora"/>
                <a:cs typeface="Sora"/>
                <a:sym typeface="Sora"/>
              </a:rPr>
              <a:t>“</a:t>
            </a:r>
            <a:r>
              <a:rPr lang="en-US" sz="2800" b="0" i="0" dirty="0">
                <a:effectLst/>
                <a:latin typeface="Arial" panose="020B0604020202020204" pitchFamily="34" charset="0"/>
                <a:cs typeface="Arial" panose="020B0604020202020204" pitchFamily="34" charset="0"/>
              </a:rPr>
              <a:t>Reason, observation, and experience; the holy trinity of science</a:t>
            </a:r>
            <a:r>
              <a:rPr lang="en-US" sz="2650" kern="0" dirty="0">
                <a:solidFill>
                  <a:srgbClr val="FFFFFF"/>
                </a:solidFill>
                <a:latin typeface="Sora"/>
                <a:cs typeface="Sora"/>
                <a:sym typeface="Sora"/>
              </a:rPr>
              <a:t>.”</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Παρελθόν</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389051" y="5800637"/>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11733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Ο μεγαλύτερος περιορισμός στην απόδοση σύνθετων πολυγώνων είναι η υποδομή υλικού ως κύρια και καθώς και αλγοριθμικές προσεγγίσεις στην απόδοση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275980"/>
            <a:ext cx="4199718" cy="1726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Εκτός από τη διατήρηση ενός σταθερού χτυπήματος του ρολογιού ανά καρέ για απόδοση γραφικών/</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shaders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για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Dynamic</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Global</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illumination</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&amp;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Reflections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και κλειδωμένου FPS για λογική εκτέλεση συνήθως (ανά 60 FPS 1 εκτελεστικό κύκλο)</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40512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Παρών</a:t>
            </a:r>
            <a:r>
              <a:rPr lang="en-US" b="1" kern="0" dirty="0">
                <a:solidFill>
                  <a:srgbClr val="F7743C"/>
                </a:solidFill>
                <a:latin typeface="Arial" panose="020B0604020202020204" pitchFamily="34" charset="0"/>
                <a:cs typeface="Arial" panose="020B0604020202020204" pitchFamily="34" charset="0"/>
              </a:rPr>
              <a:t> (ray trace)</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Μέλλον είναι</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8114293" cy="3382062"/>
            <a:chOff x="2493903" y="2380319"/>
            <a:chExt cx="8114293"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Believable Physics System out of the box</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Complex Scene Real-time Graphics/Shaders Rendering for Global illumination and Reflections</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7477534"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Easier Workflow and collaboration for same asset edit</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1" y="5092320"/>
              <a:ext cx="7898345"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Large Ecosystem of Support, Ideas, Assets &amp; collaboration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19" y="4148790"/>
              <a:ext cx="6020677"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2000" b="1" kern="0" dirty="0">
                  <a:solidFill>
                    <a:srgbClr val="D5FA68"/>
                  </a:solidFill>
                </a:rPr>
                <a:t>Animation Support </a:t>
              </a:r>
              <a:r>
                <a:rPr lang="en-US" sz="2000" b="1" kern="0" dirty="0">
                  <a:solidFill>
                    <a:srgbClr val="448B91"/>
                  </a:solidFill>
                </a:rPr>
                <a:t>&amp;</a:t>
              </a:r>
              <a:r>
                <a:rPr lang="en-US" sz="2000" b="1" kern="0" dirty="0">
                  <a:solidFill>
                    <a:srgbClr val="D5FA68"/>
                  </a:solidFill>
                </a:rPr>
                <a:t> </a:t>
              </a:r>
              <a:r>
                <a:rPr kumimoji="0" lang="en-US" sz="20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989" y="3347739"/>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latin typeface="Sora" pitchFamily="2" charset="0"/>
                <a:cs typeface="Sora" pitchFamily="2" charset="0"/>
              </a:rPr>
              <a:t>100% Agnostic/Blur line for Film/Game workflow </a:t>
            </a:r>
            <a:r>
              <a:rPr lang="en-US" sz="2000" b="1" kern="0" dirty="0">
                <a:solidFill>
                  <a:srgbClr val="D5FA68"/>
                </a:solidFill>
                <a:latin typeface="Arial" panose="020B0604020202020204" pitchFamily="34" charset="0"/>
                <a:cs typeface="Sora" pitchFamily="2" charset="0"/>
              </a:rPr>
              <a:t>but not yet for </a:t>
            </a:r>
            <a:r>
              <a:rPr lang="en-US" sz="2000" b="1" kern="0" dirty="0">
                <a:solidFill>
                  <a:srgbClr val="D5FA68"/>
                </a:solidFill>
                <a:latin typeface="Sora" pitchFamily="2" charset="0"/>
                <a:cs typeface="Sora" pitchFamily="2" charset="0"/>
              </a:rPr>
              <a:t>AR/VR</a:t>
            </a:r>
            <a:endParaRPr kumimoji="0" lang="en-US" sz="2000" b="1" i="0" u="none" strike="noStrike" kern="0" cap="none" spc="0" normalizeH="0" baseline="0" noProof="0" dirty="0">
              <a:ln>
                <a:noFill/>
              </a:ln>
              <a:solidFill>
                <a:srgbClr val="D5FA68"/>
              </a:solidFill>
              <a:effectLst/>
              <a:uLnTx/>
              <a:uFillTx/>
              <a:latin typeface="Sora" pitchFamily="2" charset="0"/>
              <a:cs typeface="Sora" pitchFamily="2" charset="0"/>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latin typeface="Arial" panose="020B0604020202020204" pitchFamily="34" charset="0"/>
                <a:cs typeface="Sora" pitchFamily="2" charset="0"/>
              </a:rPr>
              <a:t>revolutionary</a:t>
            </a:r>
            <a:r>
              <a:rPr lang="en-US" sz="2000" b="1" kern="0" dirty="0">
                <a:solidFill>
                  <a:srgbClr val="FFFFFF"/>
                </a:solidFill>
                <a:latin typeface="Sora" pitchFamily="2" charset="0"/>
                <a:cs typeface="Sora" pitchFamily="2" charset="0"/>
              </a:rPr>
              <a:t> AI System</a:t>
            </a:r>
            <a:endParaRPr kumimoji="0" lang="en-US" sz="2000" b="1"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Δρ. κύριο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474247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1800" b="1" kern="0" dirty="0">
                <a:solidFill>
                  <a:srgbClr val="D5FA68"/>
                </a:solidFill>
                <a:latin typeface="Arial" panose="020B0604020202020204" pitchFamily="34" charset="0"/>
                <a:cs typeface="Arial" panose="020B0604020202020204" pitchFamily="34" charset="0"/>
              </a:rPr>
              <a:t> Mechanics</a:t>
            </a:r>
            <a:endPar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141456" y="475447"/>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dirty="0">
                <a:solidFill>
                  <a:srgbClr val="D5FA68"/>
                </a:solidFill>
                <a:latin typeface="Arial" panose="020B0604020202020204" pitchFamily="34" charset="0"/>
                <a:cs typeface="Arial" panose="020B0604020202020204" pitchFamily="34" charset="0"/>
              </a:rPr>
              <a:t>«</a:t>
            </a:r>
            <a:r>
              <a:rPr lang="en-US"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dirty="0">
                <a:solidFill>
                  <a:srgbClr val="D5FA68"/>
                </a:solidFill>
                <a:latin typeface="Arial" panose="020B0604020202020204" pitchFamily="34" charset="0"/>
                <a:cs typeface="Arial" panose="020B0604020202020204" pitchFamily="34" charset="0"/>
              </a:rPr>
              <a:t>»</a:t>
            </a:r>
            <a:endParaRPr lang="en-US"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dirty="0">
                <a:latin typeface="Arial" panose="020B0604020202020204" pitchFamily="34" charset="0"/>
                <a:cs typeface="Arial" panose="020B0604020202020204" pitchFamily="34" charset="0"/>
              </a:rPr>
              <a:t>Αυτό μας κάνει να καλωσορίσουμε κάθε αλλαγή/νέα ιδέα</a:t>
            </a:r>
            <a:endParaRPr lang="en-US"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9" y="4211138"/>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245169"/>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271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dirty="0">
                <a:effectLst/>
                <a:latin typeface="Arial" panose="020B0604020202020204" pitchFamily="34" charset="0"/>
                <a:ea typeface="Calibri" panose="020F0502020204030204" pitchFamily="34" charset="0"/>
                <a:cs typeface="Arial" panose="020B0604020202020204" pitchFamily="34" charset="0"/>
              </a:rPr>
              <a:t>top trend Feature</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dirty="0">
                <a:effectLst/>
                <a:latin typeface="Arial" panose="020B0604020202020204" pitchFamily="34" charset="0"/>
                <a:ea typeface="Calibri" panose="020F0502020204030204" pitchFamily="34" charset="0"/>
                <a:cs typeface="Arial" panose="020B0604020202020204" pitchFamily="34" charset="0"/>
              </a:rPr>
              <a:t>Επιλογή</a:t>
            </a:r>
            <a:r>
              <a:rPr lang="en-US"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dirty="0">
                <a:effectLst/>
                <a:latin typeface="Arial" panose="020B0604020202020204" pitchFamily="34" charset="0"/>
                <a:ea typeface="Calibri" panose="020F0502020204030204" pitchFamily="34" charset="0"/>
                <a:cs typeface="Arial" panose="020B0604020202020204" pitchFamily="34" charset="0"/>
              </a:rPr>
              <a:t> i.e., </a:t>
            </a:r>
            <a:r>
              <a:rPr lang="el-GR" dirty="0">
                <a:effectLst/>
                <a:latin typeface="Arial" panose="020B0604020202020204" pitchFamily="34" charset="0"/>
                <a:ea typeface="Calibri" panose="020F0502020204030204" pitchFamily="34" charset="0"/>
                <a:cs typeface="Arial" panose="020B0604020202020204" pitchFamily="34" charset="0"/>
              </a:rPr>
              <a:t>ή</a:t>
            </a:r>
            <a:r>
              <a:rPr lang="en-US" dirty="0">
                <a:effectLst/>
                <a:latin typeface="Arial" panose="020B0604020202020204" pitchFamily="34" charset="0"/>
                <a:ea typeface="Calibri" panose="020F0502020204030204" pitchFamily="34" charset="0"/>
                <a:cs typeface="Arial" panose="020B0604020202020204" pitchFamily="34" charset="0"/>
              </a:rPr>
              <a:t>/</a:t>
            </a:r>
            <a:r>
              <a:rPr lang="el-GR" dirty="0">
                <a:effectLst/>
                <a:latin typeface="Arial" panose="020B0604020202020204" pitchFamily="34" charset="0"/>
                <a:ea typeface="Calibri" panose="020F0502020204030204" pitchFamily="34" charset="0"/>
                <a:cs typeface="Arial" panose="020B0604020202020204" pitchFamily="34" charset="0"/>
              </a:rPr>
              <a:t>και</a:t>
            </a:r>
            <a:r>
              <a:rPr lang="en-US" dirty="0">
                <a:effectLst/>
                <a:latin typeface="Arial" panose="020B0604020202020204" pitchFamily="34" charset="0"/>
                <a:ea typeface="Calibri" panose="020F0502020204030204" pitchFamily="34" charset="0"/>
                <a:cs typeface="Arial" panose="020B0604020202020204" pitchFamily="34" charset="0"/>
              </a:rPr>
              <a:t> agile + DevOps)</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Level Blocking out/</a:t>
            </a:r>
            <a:r>
              <a:rPr lang="en-US" dirty="0" err="1">
                <a:effectLst/>
                <a:latin typeface="Arial" panose="020B0604020202020204" pitchFamily="34" charset="0"/>
                <a:ea typeface="Calibri" panose="020F0502020204030204" pitchFamily="34" charset="0"/>
                <a:cs typeface="Arial" panose="020B0604020202020204" pitchFamily="34" charset="0"/>
              </a:rPr>
              <a:t>whiteBoxing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Testing</a:t>
            </a:r>
            <a:r>
              <a:rPr lang="el-GR" dirty="0">
                <a:effectLst/>
                <a:latin typeface="Arial" panose="020B0604020202020204" pitchFamily="34" charset="0"/>
                <a:ea typeface="Calibri" panose="020F0502020204030204" pitchFamily="34" charset="0"/>
                <a:cs typeface="Arial" panose="020B0604020202020204" pitchFamily="34" charset="0"/>
              </a:rPr>
              <a:t> + </a:t>
            </a:r>
            <a:r>
              <a:rPr lang="en-US" dirty="0">
                <a:effectLst/>
                <a:latin typeface="Arial" panose="020B0604020202020204" pitchFamily="34" charset="0"/>
                <a:ea typeface="Calibri" panose="020F0502020204030204" pitchFamily="34" charset="0"/>
                <a:cs typeface="Arial" panose="020B0604020202020204" pitchFamily="34" charset="0"/>
              </a:rPr>
              <a:t>logging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Finalize results</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Testing + logging</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Deploy</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Production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l-GR"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i="1" dirty="0">
                <a:effectLst/>
                <a:latin typeface="Arial" panose="020B0604020202020204" pitchFamily="34" charset="0"/>
                <a:ea typeface="Calibri" panose="020F0502020204030204" pitchFamily="34" charset="0"/>
                <a:cs typeface="Arial" panose="020B0604020202020204" pitchFamily="34" charset="0"/>
              </a:rPr>
              <a:t>Guidelines</a:t>
            </a:r>
            <a:r>
              <a:rPr lang="el-GR"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dirty="0">
                <a:effectLst/>
                <a:latin typeface="Arial" panose="020B0604020202020204" pitchFamily="34" charset="0"/>
                <a:ea typeface="Calibri" panose="020F0502020204030204" pitchFamily="34" charset="0"/>
                <a:cs typeface="Arial" panose="020B0604020202020204" pitchFamily="34" charset="0"/>
              </a:rPr>
              <a:t>Support &amp; Q&amp;A</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777561" y="27066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TextBox 67">
            <a:extLst>
              <a:ext uri="{FF2B5EF4-FFF2-40B4-BE49-F238E27FC236}">
                <a16:creationId xmlns:a16="http://schemas.microsoft.com/office/drawing/2014/main" id="{B5FE112D-CC73-47E8-8437-5D1084301FB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ΠΕΡΙΛΗΨΗ</a:t>
            </a:r>
            <a:endParaRPr lang="en-US" sz="2800" b="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C42B04FE-55B8-415E-BB4B-205D89EBCBFA}"/>
              </a:ext>
            </a:extLst>
          </p:cNvPr>
          <p:cNvSpPr txBox="1"/>
          <p:nvPr/>
        </p:nvSpPr>
        <p:spPr>
          <a:xfrm>
            <a:off x="1126837" y="1307007"/>
            <a:ext cx="1081261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World – Computer Generated (</a:t>
            </a:r>
            <a:r>
              <a:rPr lang="en-US" sz="2400" i="1" dirty="0">
                <a:latin typeface="Arial" panose="020B0604020202020204" pitchFamily="34" charset="0"/>
                <a:cs typeface="Arial" panose="020B0604020202020204" pitchFamily="34" charset="0"/>
              </a:rPr>
              <a:t>CGI</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Technological Research &amp; Surveys </a:t>
            </a:r>
            <a:r>
              <a:rPr lang="el-GR" sz="2400" dirty="0">
                <a:latin typeface="Arial" panose="020B0604020202020204" pitchFamily="34" charset="0"/>
                <a:cs typeface="Arial" panose="020B0604020202020204" pitchFamily="34" charset="0"/>
              </a:rPr>
              <a:t>για κατεύθυνση ζητήσεις</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Player Retention</a:t>
            </a:r>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Video Game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Immersion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Real-time communications Voice over Internet Protocol (</a:t>
            </a:r>
            <a:r>
              <a:rPr lang="en-US" sz="2400" i="1" dirty="0">
                <a:latin typeface="Arial" panose="020B0604020202020204" pitchFamily="34" charset="0"/>
                <a:cs typeface="Arial" panose="020B0604020202020204" pitchFamily="34" charset="0"/>
              </a:rPr>
              <a:t>VoIP</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Genre Driven experience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modeling &amp; Architectural visualization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Effects (</a:t>
            </a:r>
            <a:r>
              <a:rPr lang="en-US" sz="2400" i="1" dirty="0">
                <a:latin typeface="Arial" panose="020B0604020202020204" pitchFamily="34" charset="0"/>
                <a:cs typeface="Arial" panose="020B0604020202020204" pitchFamily="34" charset="0"/>
              </a:rPr>
              <a:t>Signal modulation</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Software Platform Architecture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Layers of Abstraction</a:t>
            </a:r>
          </a:p>
        </p:txBody>
      </p:sp>
    </p:spTree>
    <p:extLst>
      <p:ext uri="{BB962C8B-B14F-4D97-AF65-F5344CB8AC3E}">
        <p14:creationId xmlns:p14="http://schemas.microsoft.com/office/powerpoint/2010/main" val="1272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3"/>
            <a:extLst>
              <a:ext uri="{FF2B5EF4-FFF2-40B4-BE49-F238E27FC236}">
                <a16:creationId xmlns:a16="http://schemas.microsoft.com/office/drawing/2014/main" id="{BAC3ADC2-3752-4A4D-93FB-33C5648B1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Arial" panose="020B0604020202020204" pitchFamily="34" charset="0"/>
                <a:cs typeface="Arial" panose="020B0604020202020204" pitchFamily="34" charset="0"/>
              </a:rPr>
              <a:t>BIBLIOGRAPHY</a:t>
            </a: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6147554" y="503593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062638" y="473007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Box 80">
            <a:extLst>
              <a:ext uri="{FF2B5EF4-FFF2-40B4-BE49-F238E27FC236}">
                <a16:creationId xmlns:a16="http://schemas.microsoft.com/office/drawing/2014/main" id="{DD203A8C-DF2D-4766-BD0A-1AF023DEFDC4}"/>
              </a:ext>
            </a:extLst>
          </p:cNvPr>
          <p:cNvSpPr txBox="1"/>
          <p:nvPr/>
        </p:nvSpPr>
        <p:spPr>
          <a:xfrm>
            <a:off x="822774" y="1108645"/>
            <a:ext cx="11003653" cy="5852884"/>
          </a:xfrm>
          <a:prstGeom prst="rect">
            <a:avLst/>
          </a:prstGeom>
          <a:noFill/>
        </p:spPr>
        <p:txBody>
          <a:bodyPr wrap="square">
            <a:spAutoFit/>
          </a:bodyPr>
          <a:lstStyle/>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Multiplayer Programming Quick Start.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https://docs.unrealengine.com/4.27/en-US/InteractiveExperiences/Networking/QuickStart/</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Nanite Virtualized Geometry.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https://docs.unrealengine.com/5.0/en-US/RenderingFeatures/Nanite/</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Blockchain.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https://en.wikipedia.org/wiki/Blockchain</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Computer graphics.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https://en.wikipedia.org/wiki/Computer_graphics</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70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2"/>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a:t>
            </a:r>
            <a:r>
              <a:rPr lang="en-US" sz="2400" dirty="0">
                <a:effectLst/>
                <a:latin typeface="Arial" panose="020B0604020202020204" pitchFamily="34" charset="0"/>
                <a:ea typeface="Calibri" panose="020F0502020204030204" pitchFamily="34" charset="0"/>
                <a:cs typeface="Arial" panose="020B0604020202020204" pitchFamily="34" charset="0"/>
              </a:rPr>
              <a:t>idea</a:t>
            </a:r>
            <a:r>
              <a:rPr lang="el-GR" sz="2400" dirty="0">
                <a:effectLst/>
                <a:latin typeface="Arial" panose="020B0604020202020204" pitchFamily="34" charset="0"/>
                <a:ea typeface="Calibri" panose="020F0502020204030204" pitchFamily="34" charset="0"/>
                <a:cs typeface="Arial" panose="020B0604020202020204" pitchFamily="34" charset="0"/>
              </a:rPr>
              <a:t> -&gt; </a:t>
            </a:r>
            <a:r>
              <a:rPr lang="en-US" sz="2400" dirty="0">
                <a:effectLst/>
                <a:latin typeface="Arial" panose="020B0604020202020204" pitchFamily="34" charset="0"/>
                <a:ea typeface="Calibri" panose="020F0502020204030204" pitchFamily="34" charset="0"/>
                <a:cs typeface="Arial" panose="020B0604020202020204" pitchFamily="34" charset="0"/>
              </a:rPr>
              <a:t>reality</a:t>
            </a:r>
            <a:r>
              <a:rPr lang="el-GR"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Το παρών </a:t>
            </a:r>
            <a:r>
              <a:rPr lang="en-US" sz="2800" b="1" dirty="0">
                <a:latin typeface="Arial" panose="020B0604020202020204" pitchFamily="34" charset="0"/>
                <a:cs typeface="Arial" panose="020B0604020202020204" pitchFamily="34" charset="0"/>
              </a:rPr>
              <a:t>implementation </a:t>
            </a:r>
            <a:r>
              <a:rPr lang="el-GR" sz="2800" b="1" dirty="0">
                <a:latin typeface="Arial" panose="020B0604020202020204" pitchFamily="34" charset="0"/>
                <a:cs typeface="Arial" panose="020B0604020202020204" pitchFamily="34" charset="0"/>
              </a:rPr>
              <a:t>του </a:t>
            </a:r>
            <a:r>
              <a:rPr lang="en-US" sz="2800" b="1" dirty="0">
                <a:latin typeface="Arial" panose="020B0604020202020204" pitchFamily="34" charset="0"/>
                <a:cs typeface="Arial" panose="020B0604020202020204" pitchFamily="34" charset="0"/>
              </a:rPr>
              <a:t>Project</a:t>
            </a:r>
          </a:p>
        </p:txBody>
      </p:sp>
      <p:pic>
        <p:nvPicPr>
          <p:cNvPr id="4" name="Picture 3">
            <a:extLst>
              <a:ext uri="{FF2B5EF4-FFF2-40B4-BE49-F238E27FC236}">
                <a16:creationId xmlns:a16="http://schemas.microsoft.com/office/drawing/2014/main" id="{D5C06F6F-3981-4F1D-96E6-8110C5A2D00A}"/>
              </a:ext>
            </a:extLst>
          </p:cNvPr>
          <p:cNvPicPr>
            <a:picLocks noChangeAspect="1"/>
          </p:cNvPicPr>
          <p:nvPr/>
        </p:nvPicPr>
        <p:blipFill>
          <a:blip r:embed="rId3"/>
          <a:stretch>
            <a:fillRect/>
          </a:stretch>
        </p:blipFill>
        <p:spPr>
          <a:xfrm>
            <a:off x="3188027" y="3140062"/>
            <a:ext cx="5815945" cy="3348935"/>
          </a:xfrm>
          <a:prstGeom prst="rect">
            <a:avLst/>
          </a:prstGeom>
        </p:spPr>
      </p:pic>
    </p:spTree>
    <p:extLst>
      <p:ext uri="{BB962C8B-B14F-4D97-AF65-F5344CB8AC3E}">
        <p14:creationId xmlns:p14="http://schemas.microsoft.com/office/powerpoint/2010/main" val="304093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96387" y="21012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942973" y="591744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1304548" y="40324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10007295" y="4813175"/>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322851" y="3147193"/>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92888" y="3147193"/>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90"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7"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6039844" y="1834022"/>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6009881" y="1834022"/>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6054464" y="307762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6024501" y="3077620"/>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6073947" y="504561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6043984" y="504561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391790"/>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Έρευνα για το </a:t>
            </a:r>
            <a:r>
              <a:rPr lang="en-US" sz="20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kern="0" dirty="0">
                <a:solidFill>
                  <a:srgbClr val="FFFFFF"/>
                </a:solidFill>
                <a:latin typeface="Arial" panose="020B0604020202020204" pitchFamily="34" charset="0"/>
                <a:cs typeface="Arial" panose="020B0604020202020204" pitchFamily="34" charset="0"/>
              </a:rPr>
              <a:t>Gameplay Mechanics</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105020" y="3303424"/>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103590" y="3738562"/>
            <a:ext cx="4025978"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822673" y="1893075"/>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816803" y="2164951"/>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839277" y="3235018"/>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839273" y="3619394"/>
            <a:ext cx="3911428" cy="1717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Ανάπτυξη</a:t>
            </a:r>
            <a:endParaRPr lang="en-US" sz="20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9" y="521200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60" y="5716913"/>
            <a:ext cx="3564467"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2000" kern="0" dirty="0">
                <a:solidFill>
                  <a:srgbClr val="FFFFFF"/>
                </a:solidFill>
                <a:latin typeface="Arial" panose="020B0604020202020204" pitchFamily="34" charset="0"/>
                <a:cs typeface="Arial" panose="020B0604020202020204" pitchFamily="34" charset="0"/>
              </a:rPr>
              <a:t> Mechanics</a:t>
            </a:r>
            <a:endParaRPr kumimoji="0" lang="en-US" sz="18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858757" y="5217750"/>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877719" y="5493662"/>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8125474" y="5130473"/>
            <a:ext cx="1091966"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a:t>
            </a:r>
            <a:r>
              <a:rPr kumimoji="0" lang="en-US" sz="36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aira SemiCondensed ExtraBold"/>
              </a:rPr>
              <a:t>-</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 </a:t>
            </a:r>
            <a:r>
              <a:rPr kumimoji="0" lang="el-GR"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412520" y="5599155"/>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508714"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73874" y="3663685"/>
            <a:ext cx="3089222"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7390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kern="0" dirty="0" err="1">
                <a:solidFill>
                  <a:srgbClr val="FFFFFF"/>
                </a:solidFill>
                <a:latin typeface="Arial" panose="020B0604020202020204" pitchFamily="34" charset="0"/>
                <a:cs typeface="Arial" panose="020B0604020202020204" pitchFamily="34" charset="0"/>
              </a:rPr>
              <a:t>Διεπαφές</a:t>
            </a:r>
            <a:r>
              <a:rPr lang="el-GR" sz="18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347313" y="3592476"/>
            <a:ext cx="4080214" cy="1131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8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7294</TotalTime>
  <Words>4216</Words>
  <Application>Microsoft Office PowerPoint</Application>
  <PresentationFormat>Widescreen</PresentationFormat>
  <Paragraphs>545</Paragraphs>
  <Slides>49</Slides>
  <Notes>47</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49</vt:i4>
      </vt:variant>
    </vt:vector>
  </HeadingPairs>
  <TitlesOfParts>
    <vt:vector size="61" baseType="lpstr">
      <vt:lpstr>Arial</vt:lpstr>
      <vt:lpstr>Arial</vt:lpstr>
      <vt:lpstr>Arimo</vt:lpstr>
      <vt:lpstr>Calibri</vt:lpstr>
      <vt:lpstr>Cambria Math</vt:lpstr>
      <vt:lpstr>charter</vt:lpstr>
      <vt:lpstr>Courier New</vt:lpstr>
      <vt:lpstr>Saira SemiCondensed</vt:lpstr>
      <vt:lpstr>Saira SemiCondensed ExtraBold</vt:lpstr>
      <vt:lpstr>Sora</vt:lpstr>
      <vt:lpstr>Tw Cen MT</vt:lpstr>
      <vt:lpstr>Circuit</vt:lpstr>
      <vt:lpstr>Advanced Gameplay Mechanics</vt:lpstr>
      <vt:lpstr>PowerPoint Presentation</vt:lpstr>
      <vt:lpstr>PowerPoint Presentation</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PowerPoint Presentation</vt:lpstr>
      <vt:lpstr>ΕΜΠΕΙΡΙΑ ΧΡΗΣΤΗ</vt:lpstr>
      <vt:lpstr>PowerPoint Presentation</vt:lpstr>
      <vt:lpstr>Gameplay mechanics - DEMO</vt:lpstr>
      <vt:lpstr>Gameplay mechanics - technical</vt:lpstr>
      <vt:lpstr>Gameplay mechanics – VoIP Showcase</vt:lpstr>
      <vt:lpstr>PowerPoint Presentation</vt:lpstr>
      <vt:lpstr>PowerPoint Presentation</vt:lpstr>
      <vt:lpstr>SDLC &amp; DEV-OPS for R&amp;D</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733</cp:revision>
  <dcterms:created xsi:type="dcterms:W3CDTF">2021-12-20T17:41:23Z</dcterms:created>
  <dcterms:modified xsi:type="dcterms:W3CDTF">2022-04-19T17:57:24Z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